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2" r:id="rId4"/>
    <p:sldId id="264" r:id="rId5"/>
    <p:sldId id="260" r:id="rId6"/>
    <p:sldId id="261" r:id="rId7"/>
    <p:sldId id="267" r:id="rId8"/>
    <p:sldId id="282" r:id="rId9"/>
    <p:sldId id="270" r:id="rId10"/>
    <p:sldId id="266" r:id="rId11"/>
    <p:sldId id="280" r:id="rId12"/>
    <p:sldId id="281" r:id="rId13"/>
    <p:sldId id="259" r:id="rId14"/>
    <p:sldId id="272" r:id="rId15"/>
    <p:sldId id="276" r:id="rId16"/>
    <p:sldId id="278" r:id="rId17"/>
    <p:sldId id="275" r:id="rId18"/>
    <p:sldId id="268" r:id="rId19"/>
    <p:sldId id="269" r:id="rId20"/>
    <p:sldId id="273" r:id="rId21"/>
    <p:sldId id="274" r:id="rId22"/>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84345" autoAdjust="0"/>
  </p:normalViewPr>
  <p:slideViewPr>
    <p:cSldViewPr>
      <p:cViewPr varScale="1">
        <p:scale>
          <a:sx n="92" d="100"/>
          <a:sy n="92" d="100"/>
        </p:scale>
        <p:origin x="-5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9378AC9-A6E8-428F-8444-09144B2026D0}" type="datetimeFigureOut">
              <a:rPr lang="tr-TR" smtClean="0"/>
              <a:pPr/>
              <a:t>02.04.2021</a:t>
            </a:fld>
            <a:endParaRPr lang="tr-TR" dirty="0"/>
          </a:p>
        </p:txBody>
      </p:sp>
      <p:sp>
        <p:nvSpPr>
          <p:cNvPr id="4" name="3 Slayt Görüntüsü Yer Tutucusu"/>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FCA2556-8FAC-4963-9FF5-88F8693E8314}" type="slidenum">
              <a:rPr lang="tr-TR" smtClean="0"/>
              <a:pPr/>
              <a:t>‹#›</a:t>
            </a:fld>
            <a:endParaRPr lang="tr-T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AYM, </a:t>
            </a:r>
            <a:r>
              <a:rPr lang="tr-TR" i="1" dirty="0" smtClean="0"/>
              <a:t>Sevim</a:t>
            </a:r>
            <a:r>
              <a:rPr lang="tr-TR" i="1" baseline="0" dirty="0" smtClean="0"/>
              <a:t> Akat Ekşi </a:t>
            </a:r>
            <a:r>
              <a:rPr lang="tr-TR" baseline="0" dirty="0" smtClean="0"/>
              <a:t>kararında 10.madde ihlali vermedi. Kanunilik şartına atıfta bulunarak sadece AY m.17’nin ihlal edildiğine hükmetti. (B.No:2013/2187, 19.12.2013). </a:t>
            </a:r>
            <a:endParaRPr lang="tr-TR" dirty="0"/>
          </a:p>
        </p:txBody>
      </p:sp>
      <p:sp>
        <p:nvSpPr>
          <p:cNvPr id="4" name="3 Slayt Numarası Yer Tutucusu"/>
          <p:cNvSpPr>
            <a:spLocks noGrp="1"/>
          </p:cNvSpPr>
          <p:nvPr>
            <p:ph type="sldNum" sz="quarter" idx="10"/>
          </p:nvPr>
        </p:nvSpPr>
        <p:spPr/>
        <p:txBody>
          <a:bodyPr/>
          <a:lstStyle/>
          <a:p>
            <a:fld id="{5FCA2556-8FAC-4963-9FF5-88F8693E8314}" type="slidenum">
              <a:rPr lang="tr-TR" smtClean="0"/>
              <a:pPr/>
              <a:t>7</a:t>
            </a:fld>
            <a:endParaRPr lang="tr-T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AİHM </a:t>
            </a:r>
            <a:r>
              <a:rPr lang="tr-TR" i="1" dirty="0" smtClean="0"/>
              <a:t>Sinan Işık / Türkiye </a:t>
            </a:r>
            <a:r>
              <a:rPr lang="tr-TR" dirty="0" smtClean="0"/>
              <a:t>kararında,</a:t>
            </a:r>
            <a:r>
              <a:rPr lang="tr-TR" baseline="0" dirty="0" smtClean="0"/>
              <a:t> AİHS m.9 uyarınca ihlal tespit ettiğine atıfta bulunarak 14.madde incelemesine gerek duymadı. </a:t>
            </a:r>
          </a:p>
          <a:p>
            <a:r>
              <a:rPr lang="tr-TR" i="1" baseline="0" dirty="0" smtClean="0"/>
              <a:t>Hasan ve Eylem Zengin / Türkiye </a:t>
            </a:r>
            <a:r>
              <a:rPr lang="tr-TR" baseline="0" dirty="0" smtClean="0"/>
              <a:t>kararında ise </a:t>
            </a:r>
            <a:r>
              <a:rPr lang="tr-TR" baseline="0" dirty="0" err="1" smtClean="0"/>
              <a:t>ayrımclık</a:t>
            </a:r>
            <a:r>
              <a:rPr lang="tr-TR" baseline="0" dirty="0" smtClean="0"/>
              <a:t> açısından özel bir başlık altında inceleme yapmadı.  </a:t>
            </a:r>
          </a:p>
          <a:p>
            <a:r>
              <a:rPr lang="tr-TR" baseline="0" dirty="0" smtClean="0"/>
              <a:t>Buna karşın </a:t>
            </a:r>
            <a:r>
              <a:rPr lang="tr-TR" i="1" baseline="0" dirty="0" smtClean="0"/>
              <a:t>Enver Şahin / Türkiye, Çam / Türkiye </a:t>
            </a:r>
            <a:r>
              <a:rPr lang="tr-TR" baseline="0" dirty="0" smtClean="0"/>
              <a:t>kararlarında 1 </a:t>
            </a:r>
            <a:r>
              <a:rPr lang="tr-TR" baseline="0" dirty="0" err="1" smtClean="0"/>
              <a:t>nolu</a:t>
            </a:r>
            <a:r>
              <a:rPr lang="tr-TR" baseline="0" dirty="0" smtClean="0"/>
              <a:t> Ek Protokol’ün 2.maddesinin AİHS m.14 ile bağlantılı olarak ihlal edildiğine hükmetti.   </a:t>
            </a:r>
            <a:endParaRPr lang="tr-TR" dirty="0"/>
          </a:p>
        </p:txBody>
      </p:sp>
      <p:sp>
        <p:nvSpPr>
          <p:cNvPr id="4" name="3 Slayt Numarası Yer Tutucusu"/>
          <p:cNvSpPr>
            <a:spLocks noGrp="1"/>
          </p:cNvSpPr>
          <p:nvPr>
            <p:ph type="sldNum" sz="quarter" idx="10"/>
          </p:nvPr>
        </p:nvSpPr>
        <p:spPr/>
        <p:txBody>
          <a:bodyPr/>
          <a:lstStyle/>
          <a:p>
            <a:fld id="{5FCA2556-8FAC-4963-9FF5-88F8693E8314}" type="slidenum">
              <a:rPr lang="tr-TR" smtClean="0"/>
              <a:pPr/>
              <a:t>8</a:t>
            </a:fld>
            <a:endParaRPr lang="tr-T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FCA2556-8FAC-4963-9FF5-88F8693E8314}" type="slidenum">
              <a:rPr lang="tr-TR" smtClean="0"/>
              <a:pPr/>
              <a:t>19</a:t>
            </a:fld>
            <a:endParaRPr lang="tr-T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AYM, ihlal kararını sadece AY m.10’la sınırlandırmıştır. </a:t>
            </a:r>
            <a:endParaRPr lang="tr-TR" dirty="0"/>
          </a:p>
        </p:txBody>
      </p:sp>
      <p:sp>
        <p:nvSpPr>
          <p:cNvPr id="4" name="3 Slayt Numarası Yer Tutucusu"/>
          <p:cNvSpPr>
            <a:spLocks noGrp="1"/>
          </p:cNvSpPr>
          <p:nvPr>
            <p:ph type="sldNum" sz="quarter" idx="10"/>
          </p:nvPr>
        </p:nvSpPr>
        <p:spPr/>
        <p:txBody>
          <a:bodyPr/>
          <a:lstStyle/>
          <a:p>
            <a:fld id="{5FCA2556-8FAC-4963-9FF5-88F8693E8314}" type="slidenum">
              <a:rPr lang="tr-TR" smtClean="0"/>
              <a:pPr/>
              <a:t>20</a:t>
            </a:fld>
            <a:endParaRPr lang="tr-T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FCA2556-8FAC-4963-9FF5-88F8693E8314}" type="slidenum">
              <a:rPr lang="tr-TR" smtClean="0"/>
              <a:pPr/>
              <a:t>21</a:t>
            </a:fld>
            <a:endParaRPr lang="tr-T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8F72CCB-393C-493C-ADBA-835EAFC8E8AF}" type="datetime1">
              <a:rPr lang="tr-TR" smtClean="0"/>
              <a:pPr/>
              <a:t>02.04.2021</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60BB14A-5797-404B-8A63-90F3B12539AF}" type="datetime1">
              <a:rPr lang="tr-TR" smtClean="0"/>
              <a:pPr/>
              <a:t>02.04.2021</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B6E511-8166-4083-9F80-57690BDDDC14}" type="datetime1">
              <a:rPr lang="tr-TR" smtClean="0"/>
              <a:pPr/>
              <a:t>02.04.2021</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A268096-BC55-4543-8664-2FFF94554D66}" type="datetime1">
              <a:rPr lang="tr-TR" smtClean="0"/>
              <a:pPr/>
              <a:t>02.04.2021</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4038F49-154C-4C10-AEB2-3749F7F496DE}" type="datetime1">
              <a:rPr lang="tr-TR" smtClean="0"/>
              <a:pPr/>
              <a:t>02.04.2021</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710DB75-8537-4989-8899-9D7079EEEDDB}" type="datetime1">
              <a:rPr lang="tr-TR" smtClean="0"/>
              <a:pPr/>
              <a:t>02.04.2021</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255AC45-CD8E-4E31-98B3-11507ED50B79}" type="datetime1">
              <a:rPr lang="tr-TR" smtClean="0"/>
              <a:pPr/>
              <a:t>02.04.2021</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F04FA1F-20DA-4AA0-84A7-F3F4FFA11BA0}" type="datetime1">
              <a:rPr lang="tr-TR" smtClean="0"/>
              <a:pPr/>
              <a:t>02.04.2021</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69A0FA2-BDA9-41F1-A1AB-FCD0DEEFBC6C}" type="datetime1">
              <a:rPr lang="tr-TR" smtClean="0"/>
              <a:pPr/>
              <a:t>02.04.2021</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F0EB09A-6994-415E-8406-C67BD9395234}" type="datetime1">
              <a:rPr lang="tr-TR" smtClean="0"/>
              <a:pPr/>
              <a:t>02.04.2021</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4D225A7-AB5A-4608-A792-E8F0CEDFE442}" type="datetime1">
              <a:rPr lang="tr-TR" smtClean="0"/>
              <a:pPr/>
              <a:t>02.04.2021</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1F7A2594-6070-4000-9FEA-DDFC3913B70E}" type="slidenum">
              <a:rPr lang="tr-TR" smtClean="0"/>
              <a:pPr/>
              <a:t>‹#›</a:t>
            </a:fld>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0CCF5-52AA-41B7-AFDC-2151C8339E7C}" type="datetime1">
              <a:rPr lang="tr-TR" smtClean="0"/>
              <a:pPr/>
              <a:t>02.04.2021</a:t>
            </a:fld>
            <a:endParaRPr lang="tr-TR" dirty="0"/>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7A2594-6070-4000-9FEA-DDFC3913B70E}"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AYM Kararlarında Eşitlik İlkesi ve Ayrımcılık Yasağı</a:t>
            </a:r>
            <a:endParaRPr lang="tr-TR" dirty="0"/>
          </a:p>
        </p:txBody>
      </p:sp>
      <p:sp>
        <p:nvSpPr>
          <p:cNvPr id="3" name="2 Alt Başlık"/>
          <p:cNvSpPr>
            <a:spLocks noGrp="1"/>
          </p:cNvSpPr>
          <p:nvPr>
            <p:ph type="subTitle" idx="1"/>
          </p:nvPr>
        </p:nvSpPr>
        <p:spPr/>
        <p:txBody>
          <a:bodyPr/>
          <a:lstStyle/>
          <a:p>
            <a:r>
              <a:rPr lang="tr-TR" dirty="0" smtClean="0"/>
              <a:t>Serkan Cengiz</a:t>
            </a:r>
          </a:p>
          <a:p>
            <a:r>
              <a:rPr lang="tr-TR" dirty="0" smtClean="0"/>
              <a:t>02.04.2021 </a:t>
            </a:r>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a:t>
            </a:fld>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I </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Genel Yükümlülük</a:t>
            </a:r>
          </a:p>
          <a:p>
            <a:pPr lvl="1"/>
            <a:endParaRPr lang="tr-TR" dirty="0" smtClean="0"/>
          </a:p>
          <a:p>
            <a:pPr lvl="1"/>
            <a:r>
              <a:rPr lang="tr-TR" dirty="0" smtClean="0"/>
              <a:t>Başvurucunun, başvurusunun </a:t>
            </a:r>
            <a:r>
              <a:rPr lang="tr-TR" dirty="0"/>
              <a:t>esasını ve bu kapsamda kamu makamları tarafından ortaya konulan gerekçelerin ilgili ve yeterli olup </a:t>
            </a:r>
            <a:r>
              <a:rPr lang="tr-TR" dirty="0" smtClean="0"/>
              <a:t>olmadığını AYM’ye inceletebilmesi </a:t>
            </a:r>
            <a:r>
              <a:rPr lang="tr-TR" dirty="0"/>
              <a:t>için </a:t>
            </a:r>
            <a:r>
              <a:rPr lang="tr-TR" i="1" dirty="0"/>
              <a:t>öncelikle kendisinin</a:t>
            </a:r>
            <a:r>
              <a:rPr lang="tr-TR" dirty="0"/>
              <a:t> </a:t>
            </a:r>
            <a:r>
              <a:rPr lang="tr-TR" i="1" dirty="0"/>
              <a:t>ihlal iddialarını gerekçelendirmesi</a:t>
            </a:r>
            <a:r>
              <a:rPr lang="tr-TR" dirty="0"/>
              <a:t>, buna ilişkin </a:t>
            </a:r>
            <a:r>
              <a:rPr lang="tr-TR" i="1" dirty="0"/>
              <a:t>olay ve olguları açıklaması</a:t>
            </a:r>
            <a:r>
              <a:rPr lang="tr-TR" dirty="0"/>
              <a:t> ve </a:t>
            </a:r>
            <a:r>
              <a:rPr lang="tr-TR" i="1" dirty="0"/>
              <a:t>delillerini sunması</a:t>
            </a:r>
            <a:r>
              <a:rPr lang="tr-TR" dirty="0"/>
              <a:t> </a:t>
            </a:r>
            <a:r>
              <a:rPr lang="tr-TR" dirty="0" smtClean="0"/>
              <a:t>zorunludur (</a:t>
            </a:r>
            <a:r>
              <a:rPr lang="tr-TR" i="1" dirty="0" smtClean="0"/>
              <a:t>Cemal Günsel </a:t>
            </a:r>
            <a:r>
              <a:rPr lang="tr-TR" dirty="0" smtClean="0"/>
              <a:t>[GK], 2016/12900, 21.01.2021, para.24).</a:t>
            </a:r>
          </a:p>
          <a:p>
            <a:pPr lvl="1"/>
            <a:endParaRPr lang="tr-TR" dirty="0" smtClean="0"/>
          </a:p>
          <a:p>
            <a:pPr lvl="1"/>
            <a:r>
              <a:rPr lang="tr-TR" dirty="0" smtClean="0"/>
              <a:t>Başvuruya konu olay veya olguların ve ihlal iddiasına konu anayasal haklar arasındaki bağlantılarının açıklanması ve kanıtlanması yükümlülüğü </a:t>
            </a:r>
            <a:r>
              <a:rPr lang="tr-TR" b="1" u="sng" dirty="0" smtClean="0"/>
              <a:t>kural</a:t>
            </a:r>
            <a:r>
              <a:rPr lang="tr-TR" dirty="0" smtClean="0"/>
              <a:t> olarak başvurucuya aittir (</a:t>
            </a:r>
            <a:r>
              <a:rPr lang="tr-TR" i="1" dirty="0" smtClean="0"/>
              <a:t>S.A.A</a:t>
            </a:r>
            <a:r>
              <a:rPr lang="tr-TR" dirty="0" smtClean="0"/>
              <a:t>, B. No:2013/2355, 07.11.2013, para.38).</a:t>
            </a:r>
          </a:p>
          <a:p>
            <a:pPr lvl="1"/>
            <a:endParaRPr lang="tr-TR" dirty="0" smtClean="0"/>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10</a:t>
            </a:fld>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II</a:t>
            </a:r>
            <a:endParaRPr lang="tr-TR" dirty="0"/>
          </a:p>
        </p:txBody>
      </p:sp>
      <p:sp>
        <p:nvSpPr>
          <p:cNvPr id="3" name="2 İçerik Yer Tutucusu"/>
          <p:cNvSpPr>
            <a:spLocks noGrp="1"/>
          </p:cNvSpPr>
          <p:nvPr>
            <p:ph idx="1"/>
          </p:nvPr>
        </p:nvSpPr>
        <p:spPr/>
        <p:txBody>
          <a:bodyPr>
            <a:normAutofit fontScale="92500" lnSpcReduction="10000"/>
          </a:bodyPr>
          <a:lstStyle/>
          <a:p>
            <a:r>
              <a:rPr lang="tr-TR" b="1" dirty="0" smtClean="0"/>
              <a:t>Eşitlik İhlali İddiası Özelinde:,</a:t>
            </a:r>
          </a:p>
          <a:p>
            <a:pPr>
              <a:buNone/>
            </a:pPr>
            <a:endParaRPr lang="tr-TR" dirty="0" smtClean="0"/>
          </a:p>
          <a:p>
            <a:pPr>
              <a:buNone/>
            </a:pPr>
            <a:r>
              <a:rPr lang="tr-TR" dirty="0" smtClean="0"/>
              <a:t>	Başvurucunun,</a:t>
            </a:r>
          </a:p>
          <a:p>
            <a:pPr lvl="1"/>
            <a:endParaRPr lang="tr-TR" dirty="0" smtClean="0"/>
          </a:p>
          <a:p>
            <a:pPr lvl="1"/>
            <a:r>
              <a:rPr lang="tr-TR" dirty="0" smtClean="0"/>
              <a:t>Hangi temele dayalı olarak ayrımcılık yapıldığına ilişkin açıklama yapması ve </a:t>
            </a:r>
          </a:p>
          <a:p>
            <a:pPr lvl="1"/>
            <a:endParaRPr lang="tr-TR" dirty="0" smtClean="0"/>
          </a:p>
          <a:p>
            <a:pPr lvl="1"/>
            <a:r>
              <a:rPr lang="tr-TR" dirty="0" smtClean="0"/>
              <a:t>İddiasını temellendirecek somut bulgu ve kanıtlar ortaya koyması gerekmektedir (</a:t>
            </a:r>
            <a:r>
              <a:rPr lang="tr-TR" i="1" dirty="0" smtClean="0"/>
              <a:t>Hakan Erdoğan</a:t>
            </a:r>
            <a:r>
              <a:rPr lang="tr-TR" dirty="0" smtClean="0"/>
              <a:t>, B.No:2013/9481, 24.03.2016, para.47).  </a:t>
            </a:r>
          </a:p>
          <a:p>
            <a:pPr lvl="1"/>
            <a:endParaRPr lang="tr-TR" b="1" dirty="0"/>
          </a:p>
          <a:p>
            <a:endParaRPr lang="tr-TR" dirty="0"/>
          </a:p>
        </p:txBody>
      </p:sp>
      <p:sp>
        <p:nvSpPr>
          <p:cNvPr id="5" name="4 Slayt Numarası Yer Tutucusu"/>
          <p:cNvSpPr>
            <a:spLocks noGrp="1"/>
          </p:cNvSpPr>
          <p:nvPr>
            <p:ph type="sldNum" sz="quarter" idx="12"/>
          </p:nvPr>
        </p:nvSpPr>
        <p:spPr/>
        <p:txBody>
          <a:bodyPr/>
          <a:lstStyle/>
          <a:p>
            <a:fld id="{1F7A2594-6070-4000-9FEA-DDFC3913B70E}" type="slidenum">
              <a:rPr lang="tr-TR" smtClean="0"/>
              <a:pPr/>
              <a:t>11</a:t>
            </a:fld>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III</a:t>
            </a:r>
            <a:endParaRPr lang="tr-TR" dirty="0"/>
          </a:p>
        </p:txBody>
      </p:sp>
      <p:sp>
        <p:nvSpPr>
          <p:cNvPr id="3" name="2 İçerik Yer Tutucusu"/>
          <p:cNvSpPr>
            <a:spLocks noGrp="1"/>
          </p:cNvSpPr>
          <p:nvPr>
            <p:ph idx="1"/>
          </p:nvPr>
        </p:nvSpPr>
        <p:spPr/>
        <p:txBody>
          <a:bodyPr>
            <a:normAutofit fontScale="92500"/>
          </a:bodyPr>
          <a:lstStyle/>
          <a:p>
            <a:pPr lvl="1"/>
            <a:r>
              <a:rPr lang="tr-TR" dirty="0" smtClean="0"/>
              <a:t>Başvurucunun ihlal iddialarını kanıtlayamadığı başvurular, bu nedenle açıkça dayanaktan yoksun kabul edilebilecektir (</a:t>
            </a:r>
            <a:r>
              <a:rPr lang="tr-TR" i="1" dirty="0" smtClean="0"/>
              <a:t>Kürşat Eyol</a:t>
            </a:r>
            <a:r>
              <a:rPr lang="tr-TR" dirty="0" smtClean="0"/>
              <a:t>, B.No:2012/665, 13.06.2013, para.20).</a:t>
            </a:r>
          </a:p>
          <a:p>
            <a:pPr>
              <a:buNone/>
            </a:pPr>
            <a:endParaRPr lang="tr-TR" b="1" dirty="0" smtClean="0"/>
          </a:p>
          <a:p>
            <a:pPr lvl="1"/>
            <a:r>
              <a:rPr lang="tr-TR" dirty="0" smtClean="0"/>
              <a:t>Buna karşın her farklı muamele bu maddeye aykırı olmayabilir. Eşdeğer ya da benzer bir konumdaki başka insanlara imtiyazlı muamele yapıldığının ve bu farkın ayrımcılık teşkil ettiğinin kanıtlanması gereklidir  (</a:t>
            </a:r>
            <a:r>
              <a:rPr lang="tr-TR" i="1" dirty="0" smtClean="0"/>
              <a:t>Ünal Tekeli / Türkiye</a:t>
            </a:r>
            <a:r>
              <a:rPr lang="tr-TR" dirty="0" smtClean="0"/>
              <a:t>, B.No: 29865/96, 16.11.2004, para.49). </a:t>
            </a:r>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12</a:t>
            </a:fld>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IV</a:t>
            </a:r>
            <a:endParaRPr lang="tr-TR" dirty="0"/>
          </a:p>
        </p:txBody>
      </p:sp>
      <p:sp>
        <p:nvSpPr>
          <p:cNvPr id="3" name="2 İçerik Yer Tutucusu"/>
          <p:cNvSpPr>
            <a:spLocks noGrp="1"/>
          </p:cNvSpPr>
          <p:nvPr>
            <p:ph idx="1"/>
          </p:nvPr>
        </p:nvSpPr>
        <p:spPr/>
        <p:txBody>
          <a:bodyPr/>
          <a:lstStyle/>
          <a:p>
            <a:endParaRPr lang="tr-TR" dirty="0" smtClean="0"/>
          </a:p>
          <a:p>
            <a:r>
              <a:rPr lang="tr-TR" dirty="0" smtClean="0"/>
              <a:t>Ayrımcılık yasağının ihlal edilip edilmediğinin tartışılabilmesi için ihlal iddiasının, kişinin hangi temel hak ve özgürlüğü konusunda ayrımcılığa maruz kaldığı sorularına cevap verebilmesi gerekmektedir (</a:t>
            </a:r>
            <a:r>
              <a:rPr lang="tr-TR" i="1" dirty="0" smtClean="0"/>
              <a:t>Onurhan Solmaz</a:t>
            </a:r>
            <a:r>
              <a:rPr lang="tr-TR" dirty="0" smtClean="0"/>
              <a:t>, B.No:2012/1049, para.33).</a:t>
            </a:r>
          </a:p>
          <a:p>
            <a:endParaRPr lang="tr-TR" dirty="0" smtClean="0"/>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13</a:t>
            </a:fld>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V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Ayırımcılık </a:t>
            </a:r>
            <a:r>
              <a:rPr lang="tr-TR" dirty="0"/>
              <a:t>iddiasının ciddiye alınabilmesi için başvurucunun, </a:t>
            </a:r>
            <a:endParaRPr lang="tr-TR" dirty="0" smtClean="0"/>
          </a:p>
          <a:p>
            <a:pPr lvl="1"/>
            <a:endParaRPr lang="tr-TR" dirty="0" smtClean="0"/>
          </a:p>
          <a:p>
            <a:pPr lvl="1"/>
            <a:r>
              <a:rPr lang="tr-TR" dirty="0" smtClean="0"/>
              <a:t>Kendisiyle </a:t>
            </a:r>
            <a:r>
              <a:rPr lang="tr-TR" dirty="0"/>
              <a:t>benzer durumdaki başka kişilere yapılan muamele ile kendisine yapılan muamele arasında bir farklılığın bulunduğunu ifade etmesi </a:t>
            </a:r>
            <a:r>
              <a:rPr lang="tr-TR" dirty="0" smtClean="0"/>
              <a:t>yeterli değildir,</a:t>
            </a:r>
          </a:p>
          <a:p>
            <a:pPr lvl="1"/>
            <a:endParaRPr lang="tr-TR" dirty="0" smtClean="0"/>
          </a:p>
          <a:p>
            <a:pPr lvl="1"/>
            <a:r>
              <a:rPr lang="tr-TR" dirty="0" smtClean="0"/>
              <a:t>Başvurucu bu </a:t>
            </a:r>
            <a:r>
              <a:rPr lang="tr-TR" dirty="0"/>
              <a:t>farklılığın meşru bir temeli olmaksızın ırk, renk, cinsiyet, din, dil vb. bir ayrımcılık temeline dayandığını makul delillerle ortaya koyması </a:t>
            </a:r>
            <a:r>
              <a:rPr lang="tr-TR" dirty="0" smtClean="0"/>
              <a:t>gerekir (</a:t>
            </a:r>
            <a:r>
              <a:rPr lang="tr-TR" i="1" dirty="0" smtClean="0"/>
              <a:t>Ulaş Yılmaz</a:t>
            </a:r>
            <a:r>
              <a:rPr lang="tr-TR" dirty="0" smtClean="0"/>
              <a:t>, B.No:2013/2841, 04.11.2015, para.25).</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14</a:t>
            </a:fld>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VI </a:t>
            </a:r>
            <a:endParaRPr lang="tr-TR" dirty="0"/>
          </a:p>
        </p:txBody>
      </p:sp>
      <p:sp>
        <p:nvSpPr>
          <p:cNvPr id="3" name="2 İçerik Yer Tutucusu"/>
          <p:cNvSpPr>
            <a:spLocks noGrp="1"/>
          </p:cNvSpPr>
          <p:nvPr>
            <p:ph idx="1"/>
          </p:nvPr>
        </p:nvSpPr>
        <p:spPr/>
        <p:txBody>
          <a:bodyPr>
            <a:normAutofit fontScale="70000" lnSpcReduction="20000"/>
          </a:bodyPr>
          <a:lstStyle/>
          <a:p>
            <a:r>
              <a:rPr lang="tr-TR" dirty="0"/>
              <a:t>Kural olarak ayrımcı muameleye maruz kaldığını ileri süren başvurucuların bu iddialarını yeterli ve ikna edici açıklamalar ve delillerle ispat etmeleri gerekir. </a:t>
            </a:r>
            <a:endParaRPr lang="tr-TR" dirty="0" smtClean="0"/>
          </a:p>
          <a:p>
            <a:endParaRPr lang="tr-TR" dirty="0"/>
          </a:p>
          <a:p>
            <a:r>
              <a:rPr lang="tr-TR" dirty="0" smtClean="0"/>
              <a:t>Bununla </a:t>
            </a:r>
            <a:r>
              <a:rPr lang="tr-TR" dirty="0"/>
              <a:t>beraber </a:t>
            </a:r>
            <a:r>
              <a:rPr lang="tr-TR" b="1" u="sng" dirty="0"/>
              <a:t>ayrımcılığı kanıtlamak kolay değildir</a:t>
            </a:r>
            <a:r>
              <a:rPr lang="tr-TR" dirty="0"/>
              <a:t>. Bu yüzden başvurucuların kendilerine farklı muamele yapıldığını hukuka uygun her türlü delille ispatlamaları mümkündür. </a:t>
            </a:r>
            <a:endParaRPr lang="tr-TR" dirty="0" smtClean="0"/>
          </a:p>
          <a:p>
            <a:endParaRPr lang="tr-TR" dirty="0"/>
          </a:p>
          <a:p>
            <a:r>
              <a:rPr lang="tr-TR" dirty="0" smtClean="0"/>
              <a:t>Bunun </a:t>
            </a:r>
            <a:r>
              <a:rPr lang="tr-TR" dirty="0"/>
              <a:t>ispatlanması durumunda farklı muamelenin var olmadığını veya haklı sebeplere dayandığını ispat yükü farklı muameleyi gerçekleştiren kamu makamlarına </a:t>
            </a:r>
            <a:r>
              <a:rPr lang="tr-TR" dirty="0" smtClean="0"/>
              <a:t>geçecektir </a:t>
            </a:r>
          </a:p>
          <a:p>
            <a:endParaRPr lang="tr-TR" dirty="0"/>
          </a:p>
          <a:p>
            <a:pPr>
              <a:buNone/>
            </a:pPr>
            <a:r>
              <a:rPr lang="tr-TR" dirty="0" smtClean="0"/>
              <a:t>	(</a:t>
            </a:r>
            <a:r>
              <a:rPr lang="nn-NO" i="1" dirty="0"/>
              <a:t>Cemal </a:t>
            </a:r>
            <a:r>
              <a:rPr lang="nn-NO" i="1" dirty="0" smtClean="0"/>
              <a:t>Duğan</a:t>
            </a:r>
            <a:r>
              <a:rPr lang="tr-TR" dirty="0" smtClean="0"/>
              <a:t>,</a:t>
            </a:r>
            <a:r>
              <a:rPr lang="nn-NO" dirty="0" smtClean="0"/>
              <a:t> B</a:t>
            </a:r>
            <a:r>
              <a:rPr lang="nn-NO" dirty="0"/>
              <a:t>. No. 2014/19308, </a:t>
            </a:r>
            <a:r>
              <a:rPr lang="nn-NO" dirty="0" smtClean="0"/>
              <a:t>15.02.2017</a:t>
            </a:r>
            <a:r>
              <a:rPr lang="tr-TR" dirty="0" smtClean="0"/>
              <a:t>, para. 44).</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15</a:t>
            </a:fld>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İspat Yükü VII</a:t>
            </a:r>
            <a:endParaRPr lang="tr-TR" dirty="0"/>
          </a:p>
        </p:txBody>
      </p:sp>
      <p:sp>
        <p:nvSpPr>
          <p:cNvPr id="3" name="2 İçerik Yer Tutucusu"/>
          <p:cNvSpPr>
            <a:spLocks noGrp="1"/>
          </p:cNvSpPr>
          <p:nvPr>
            <p:ph idx="1"/>
          </p:nvPr>
        </p:nvSpPr>
        <p:spPr>
          <a:xfrm>
            <a:off x="539552" y="1556792"/>
            <a:ext cx="8147248" cy="4569371"/>
          </a:xfrm>
        </p:spPr>
        <p:txBody>
          <a:bodyPr/>
          <a:lstStyle/>
          <a:p>
            <a:endParaRPr lang="tr-TR" dirty="0" smtClean="0"/>
          </a:p>
          <a:p>
            <a:r>
              <a:rPr lang="tr-TR" dirty="0" smtClean="0"/>
              <a:t>Buna karşın ayrımcı davranış </a:t>
            </a:r>
            <a:r>
              <a:rPr lang="tr-TR" dirty="0"/>
              <a:t>cinsiyet veya cinsel yönelim ile ilgili ise, Devlete </a:t>
            </a:r>
            <a:r>
              <a:rPr lang="tr-TR" dirty="0" smtClean="0"/>
              <a:t>bırakılan takdir </a:t>
            </a:r>
            <a:r>
              <a:rPr lang="tr-TR" dirty="0"/>
              <a:t>hakkı </a:t>
            </a:r>
            <a:r>
              <a:rPr lang="tr-TR" dirty="0" smtClean="0"/>
              <a:t>kısıtlıdır </a:t>
            </a:r>
            <a:r>
              <a:rPr lang="tr-TR" i="1" dirty="0" smtClean="0"/>
              <a:t>( X / Türkiye</a:t>
            </a:r>
            <a:r>
              <a:rPr lang="tr-TR" dirty="0" smtClean="0"/>
              <a:t>, B.No:24626/09, 09.10.2012, para.57).</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16</a:t>
            </a:fld>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Ayrımcılık Yasağı Yansımaları I </a:t>
            </a:r>
            <a:endParaRPr lang="tr-TR" dirty="0"/>
          </a:p>
        </p:txBody>
      </p:sp>
      <p:sp>
        <p:nvSpPr>
          <p:cNvPr id="3" name="2 İçerik Yer Tutucusu"/>
          <p:cNvSpPr>
            <a:spLocks noGrp="1"/>
          </p:cNvSpPr>
          <p:nvPr>
            <p:ph idx="1"/>
          </p:nvPr>
        </p:nvSpPr>
        <p:spPr/>
        <p:txBody>
          <a:bodyPr/>
          <a:lstStyle/>
          <a:p>
            <a:r>
              <a:rPr lang="tr-TR" b="1" dirty="0" smtClean="0"/>
              <a:t>Maddi ve Manevi Varlığının Korunması  Geliştirme Hakkı</a:t>
            </a:r>
          </a:p>
          <a:p>
            <a:pPr lvl="1">
              <a:buNone/>
            </a:pPr>
            <a:r>
              <a:rPr lang="tr-TR" dirty="0"/>
              <a:t> </a:t>
            </a:r>
            <a:endParaRPr lang="tr-TR" dirty="0" smtClean="0"/>
          </a:p>
          <a:p>
            <a:pPr lvl="1"/>
            <a:r>
              <a:rPr lang="tr-TR" dirty="0" smtClean="0"/>
              <a:t>Anayasa'nın </a:t>
            </a:r>
            <a:r>
              <a:rPr lang="tr-TR" dirty="0"/>
              <a:t>10. maddesinde yer alan eşitlik ilkesinin, 17. maddesinin birinci fıkrasında düzenlenen maddi ve manevi varlığın korunması ve geliştirilmesi hakkının ve 20. maddesinde güvence altına alınan özel hayata saygı </a:t>
            </a:r>
            <a:r>
              <a:rPr lang="tr-TR" dirty="0" smtClean="0"/>
              <a:t>hakkının ihlali (</a:t>
            </a:r>
            <a:r>
              <a:rPr lang="tr-TR" i="1" dirty="0" smtClean="0"/>
              <a:t>T.A.A</a:t>
            </a:r>
            <a:r>
              <a:rPr lang="tr-TR" dirty="0" smtClean="0"/>
              <a:t>.,  B.No:2014/19081, 01.02.2017).   </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17</a:t>
            </a:fld>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Ayrımcılık Yasağı Yansımaları II</a:t>
            </a:r>
            <a:endParaRPr lang="tr-TR" dirty="0"/>
          </a:p>
        </p:txBody>
      </p:sp>
      <p:sp>
        <p:nvSpPr>
          <p:cNvPr id="3" name="2 İçerik Yer Tutucusu"/>
          <p:cNvSpPr>
            <a:spLocks noGrp="1"/>
          </p:cNvSpPr>
          <p:nvPr>
            <p:ph idx="1"/>
          </p:nvPr>
        </p:nvSpPr>
        <p:spPr/>
        <p:txBody>
          <a:bodyPr>
            <a:normAutofit fontScale="62500" lnSpcReduction="20000"/>
          </a:bodyPr>
          <a:lstStyle/>
          <a:p>
            <a:r>
              <a:rPr lang="tr-TR" b="1" dirty="0" smtClean="0"/>
              <a:t>Mülkiyet Hakkı </a:t>
            </a:r>
          </a:p>
          <a:p>
            <a:pPr lvl="1"/>
            <a:endParaRPr lang="tr-TR" dirty="0" smtClean="0"/>
          </a:p>
          <a:p>
            <a:pPr lvl="1"/>
            <a:r>
              <a:rPr lang="tr-TR" dirty="0" smtClean="0"/>
              <a:t>657 </a:t>
            </a:r>
            <a:r>
              <a:rPr lang="tr-TR" dirty="0"/>
              <a:t>sayılı Kanun'a tabi uzman doktorlar ile 2547 sayılı Kanun'a tabi uzman doktorlar arasında nöbet ücreti yönünden bir farklılık </a:t>
            </a:r>
            <a:r>
              <a:rPr lang="tr-TR" dirty="0" smtClean="0"/>
              <a:t>yaratılması AY m.10 ile bağlantılı olarak m.35’in ihlali (</a:t>
            </a:r>
            <a:r>
              <a:rPr lang="tr-TR" i="1" dirty="0" smtClean="0"/>
              <a:t>Ali Akay</a:t>
            </a:r>
            <a:r>
              <a:rPr lang="tr-TR" dirty="0" smtClean="0"/>
              <a:t>, B.No:2017/33784, 15.12.2020, para.26)</a:t>
            </a:r>
          </a:p>
          <a:p>
            <a:pPr lvl="1"/>
            <a:endParaRPr lang="tr-TR" dirty="0" smtClean="0"/>
          </a:p>
          <a:p>
            <a:pPr lvl="1"/>
            <a:r>
              <a:rPr lang="tr-TR" dirty="0" smtClean="0"/>
              <a:t>Sonradan </a:t>
            </a:r>
            <a:r>
              <a:rPr lang="tr-TR" dirty="0"/>
              <a:t>vatandaşlığa geçen başvurucuya doğumla vatandaşlık elde eden kişilerin aksine vatandaşlığı kazandığı tarihten önceki yurt dışı hizmetleri için borçlanma imkânı </a:t>
            </a:r>
            <a:r>
              <a:rPr lang="tr-TR" dirty="0" smtClean="0"/>
              <a:t>tanımaması açısından haklı </a:t>
            </a:r>
            <a:r>
              <a:rPr lang="tr-TR" dirty="0"/>
              <a:t>ve objektif bir gerekçe </a:t>
            </a:r>
            <a:r>
              <a:rPr lang="tr-TR" dirty="0" smtClean="0"/>
              <a:t>gösterilmemesi AY m.10 ile bağlantılı olarak m.35’in ihlali (</a:t>
            </a:r>
            <a:r>
              <a:rPr lang="tr-TR" i="1" dirty="0" smtClean="0"/>
              <a:t>Bedrettin Morina </a:t>
            </a:r>
            <a:r>
              <a:rPr lang="tr-TR" dirty="0" smtClean="0"/>
              <a:t>[GK], B.No: 2017/40089, 05.03.2020, para.52)</a:t>
            </a:r>
          </a:p>
          <a:p>
            <a:pPr lvl="1"/>
            <a:endParaRPr lang="tr-TR" dirty="0"/>
          </a:p>
          <a:p>
            <a:pPr lvl="1"/>
            <a:r>
              <a:rPr lang="tr-TR" dirty="0" smtClean="0"/>
              <a:t>Vergi </a:t>
            </a:r>
            <a:r>
              <a:rPr lang="tr-TR" dirty="0"/>
              <a:t>uygulamasındaki farklı muamelenin </a:t>
            </a:r>
            <a:r>
              <a:rPr lang="tr-TR" dirty="0" smtClean="0"/>
              <a:t>sonuçları AY m.10 ile bağlantılı olarak m.35’in ihlali (</a:t>
            </a:r>
            <a:r>
              <a:rPr lang="tr-TR" i="1" dirty="0" smtClean="0"/>
              <a:t>Reis </a:t>
            </a:r>
            <a:r>
              <a:rPr lang="tr-TR" i="1" dirty="0"/>
              <a:t>Otomotiv Ticaret ve Sanayi A.Ş.</a:t>
            </a:r>
            <a:r>
              <a:rPr lang="tr-TR" dirty="0"/>
              <a:t> ([GK], B. No: 2015/6728, </a:t>
            </a:r>
            <a:r>
              <a:rPr lang="tr-TR" dirty="0" smtClean="0"/>
              <a:t>01.02.2018).</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18</a:t>
            </a:fld>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Ayrımcılık Yasağı Yansımaları III </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Özel Yaşam ve Aile Hayatı</a:t>
            </a:r>
          </a:p>
          <a:p>
            <a:pPr lvl="1"/>
            <a:endParaRPr lang="tr-TR" dirty="0" smtClean="0"/>
          </a:p>
          <a:p>
            <a:pPr lvl="1"/>
            <a:r>
              <a:rPr lang="tr-TR" dirty="0" smtClean="0"/>
              <a:t>Boşanma davası sonrasında </a:t>
            </a:r>
            <a:r>
              <a:rPr lang="tr-TR" dirty="0"/>
              <a:t>çocuğun soyadını değiştirme talebiyle velayet hakkı sahibi anne tarafından açılan davanın reddedilmesi nedeniyle aile hayatına saygı hakkıyla bağlantılı olarak ayrımcılık yasağının ihlal </a:t>
            </a:r>
            <a:r>
              <a:rPr lang="tr-TR" dirty="0" smtClean="0"/>
              <a:t>edilmesi (</a:t>
            </a:r>
            <a:r>
              <a:rPr lang="tr-TR" i="1" dirty="0" smtClean="0"/>
              <a:t>E.Ç.</a:t>
            </a:r>
            <a:r>
              <a:rPr lang="tr-TR" dirty="0" smtClean="0"/>
              <a:t>, B.No: 2018/6565, 10.06.2020; </a:t>
            </a:r>
            <a:r>
              <a:rPr lang="tr-TR" i="1" dirty="0" smtClean="0"/>
              <a:t>Şule Bayburt</a:t>
            </a:r>
            <a:r>
              <a:rPr lang="tr-TR" dirty="0" smtClean="0"/>
              <a:t>, B.No:2017/38574, 21.07.2020, para.31).  </a:t>
            </a:r>
          </a:p>
          <a:p>
            <a:pPr lvl="1"/>
            <a:endParaRPr lang="tr-TR" dirty="0" smtClean="0"/>
          </a:p>
          <a:p>
            <a:pPr lvl="1"/>
            <a:r>
              <a:rPr lang="tr-TR" dirty="0" smtClean="0"/>
              <a:t>Türk Medeni Kanun'un </a:t>
            </a:r>
            <a:r>
              <a:rPr lang="tr-TR" dirty="0"/>
              <a:t>40. maddesinin birinci fıkrasında geçen</a:t>
            </a:r>
            <a:r>
              <a:rPr lang="tr-TR" i="1" dirty="0"/>
              <a:t> "üreme yeteneğinden sürekli biçimde yoksun bulunduğunu..." </a:t>
            </a:r>
            <a:r>
              <a:rPr lang="tr-TR" dirty="0" smtClean="0"/>
              <a:t>ibaresinden kaynaklı (</a:t>
            </a:r>
            <a:r>
              <a:rPr lang="tr-TR" i="1" dirty="0" smtClean="0"/>
              <a:t>M.K.</a:t>
            </a:r>
            <a:r>
              <a:rPr lang="tr-TR" dirty="0" smtClean="0"/>
              <a:t>, B.No: 2015/13077, 12.06.2018, para.70)</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19</a:t>
            </a:fld>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I</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a:t>Anayasa’nın 10. maddesi </a:t>
            </a:r>
          </a:p>
          <a:p>
            <a:pPr lvl="1" algn="just"/>
            <a:endParaRPr lang="tr-TR" dirty="0" smtClean="0"/>
          </a:p>
          <a:p>
            <a:pPr lvl="1" algn="just"/>
            <a:r>
              <a:rPr lang="tr-TR" dirty="0" smtClean="0"/>
              <a:t>“</a:t>
            </a:r>
            <a:r>
              <a:rPr lang="tr-TR" i="1" u="sng" dirty="0">
                <a:solidFill>
                  <a:srgbClr val="FF0000"/>
                </a:solidFill>
              </a:rPr>
              <a:t>dil</a:t>
            </a:r>
            <a:r>
              <a:rPr lang="tr-TR" i="1" u="sng" dirty="0"/>
              <a:t>, </a:t>
            </a:r>
            <a:r>
              <a:rPr lang="tr-TR" i="1" u="sng" dirty="0">
                <a:solidFill>
                  <a:srgbClr val="FF0000"/>
                </a:solidFill>
              </a:rPr>
              <a:t>ırk</a:t>
            </a:r>
            <a:r>
              <a:rPr lang="tr-TR" i="1" u="sng" dirty="0"/>
              <a:t>, </a:t>
            </a:r>
            <a:r>
              <a:rPr lang="tr-TR" i="1" u="sng" dirty="0">
                <a:solidFill>
                  <a:srgbClr val="FF0000"/>
                </a:solidFill>
              </a:rPr>
              <a:t>renk</a:t>
            </a:r>
            <a:r>
              <a:rPr lang="tr-TR" i="1" u="sng" dirty="0"/>
              <a:t>, </a:t>
            </a:r>
            <a:r>
              <a:rPr lang="tr-TR" i="1" u="sng" dirty="0">
                <a:solidFill>
                  <a:srgbClr val="FF0000"/>
                </a:solidFill>
              </a:rPr>
              <a:t>cinsiyet</a:t>
            </a:r>
            <a:r>
              <a:rPr lang="tr-TR" i="1" u="sng" dirty="0"/>
              <a:t>, </a:t>
            </a:r>
            <a:r>
              <a:rPr lang="tr-TR" i="1" u="sng" dirty="0">
                <a:solidFill>
                  <a:srgbClr val="00B0F0"/>
                </a:solidFill>
              </a:rPr>
              <a:t>siyasi düşünce, felsefi inanç</a:t>
            </a:r>
            <a:r>
              <a:rPr lang="tr-TR" i="1" u="sng" dirty="0"/>
              <a:t>, </a:t>
            </a:r>
            <a:r>
              <a:rPr lang="tr-TR" i="1" u="sng" dirty="0">
                <a:solidFill>
                  <a:srgbClr val="FF0000"/>
                </a:solidFill>
              </a:rPr>
              <a:t>din</a:t>
            </a:r>
            <a:r>
              <a:rPr lang="tr-TR" i="1" u="sng" dirty="0"/>
              <a:t>, </a:t>
            </a:r>
            <a:r>
              <a:rPr lang="tr-TR" i="1" u="sng" dirty="0">
                <a:solidFill>
                  <a:srgbClr val="00B050"/>
                </a:solidFill>
              </a:rPr>
              <a:t>mezhep </a:t>
            </a:r>
            <a:r>
              <a:rPr lang="tr-TR" i="1" u="sng" dirty="0">
                <a:solidFill>
                  <a:srgbClr val="7030A0"/>
                </a:solidFill>
              </a:rPr>
              <a:t>ve benzeri </a:t>
            </a:r>
            <a:r>
              <a:rPr lang="tr-TR" i="1" u="sng" dirty="0"/>
              <a:t>sebeplerle</a:t>
            </a:r>
            <a:r>
              <a:rPr lang="tr-TR" i="1" dirty="0"/>
              <a:t>”</a:t>
            </a:r>
            <a:r>
              <a:rPr lang="tr-TR" dirty="0"/>
              <a:t>; </a:t>
            </a:r>
            <a:endParaRPr lang="tr-TR" dirty="0" smtClean="0"/>
          </a:p>
          <a:p>
            <a:pPr algn="just"/>
            <a:endParaRPr lang="tr-TR" dirty="0" smtClean="0"/>
          </a:p>
          <a:p>
            <a:pPr algn="just"/>
            <a:r>
              <a:rPr lang="tr-TR" dirty="0" smtClean="0"/>
              <a:t>AİHS’in 14</a:t>
            </a:r>
            <a:r>
              <a:rPr lang="tr-TR" dirty="0"/>
              <a:t>. maddesi ise </a:t>
            </a:r>
            <a:endParaRPr lang="tr-TR" dirty="0" smtClean="0"/>
          </a:p>
          <a:p>
            <a:pPr lvl="1" algn="just"/>
            <a:endParaRPr lang="tr-TR" dirty="0" smtClean="0"/>
          </a:p>
          <a:p>
            <a:pPr lvl="1" algn="just"/>
            <a:r>
              <a:rPr lang="tr-TR" dirty="0" smtClean="0"/>
              <a:t>“</a:t>
            </a:r>
            <a:r>
              <a:rPr lang="tr-TR" i="1" u="sng" dirty="0">
                <a:solidFill>
                  <a:srgbClr val="FF0000"/>
                </a:solidFill>
              </a:rPr>
              <a:t>cinsiyet</a:t>
            </a:r>
            <a:r>
              <a:rPr lang="tr-TR" i="1" u="sng" dirty="0"/>
              <a:t>, </a:t>
            </a:r>
            <a:r>
              <a:rPr lang="tr-TR" i="1" u="sng" dirty="0">
                <a:solidFill>
                  <a:srgbClr val="FF0000"/>
                </a:solidFill>
              </a:rPr>
              <a:t>ırk</a:t>
            </a:r>
            <a:r>
              <a:rPr lang="tr-TR" i="1" u="sng" dirty="0"/>
              <a:t>, </a:t>
            </a:r>
            <a:r>
              <a:rPr lang="tr-TR" i="1" u="sng" dirty="0">
                <a:solidFill>
                  <a:srgbClr val="FF0000"/>
                </a:solidFill>
              </a:rPr>
              <a:t>renk</a:t>
            </a:r>
            <a:r>
              <a:rPr lang="tr-TR" i="1" u="sng" dirty="0"/>
              <a:t>, </a:t>
            </a:r>
            <a:r>
              <a:rPr lang="tr-TR" i="1" u="sng" dirty="0">
                <a:solidFill>
                  <a:srgbClr val="FF0000"/>
                </a:solidFill>
              </a:rPr>
              <a:t>dil</a:t>
            </a:r>
            <a:r>
              <a:rPr lang="tr-TR" i="1" u="sng" dirty="0"/>
              <a:t>, </a:t>
            </a:r>
            <a:r>
              <a:rPr lang="tr-TR" i="1" u="sng" dirty="0">
                <a:solidFill>
                  <a:srgbClr val="FF0000"/>
                </a:solidFill>
              </a:rPr>
              <a:t>din</a:t>
            </a:r>
            <a:r>
              <a:rPr lang="tr-TR" i="1" u="sng" dirty="0"/>
              <a:t>, </a:t>
            </a:r>
            <a:r>
              <a:rPr lang="tr-TR" i="1" u="sng" dirty="0">
                <a:solidFill>
                  <a:srgbClr val="00B0F0"/>
                </a:solidFill>
              </a:rPr>
              <a:t>siyasal veya diğer kanaatler</a:t>
            </a:r>
            <a:r>
              <a:rPr lang="tr-TR" i="1" u="sng" dirty="0"/>
              <a:t>, </a:t>
            </a:r>
            <a:r>
              <a:rPr lang="tr-TR" i="1" u="sng" dirty="0">
                <a:solidFill>
                  <a:srgbClr val="00B050"/>
                </a:solidFill>
              </a:rPr>
              <a:t>ulusal veya toplumsal köken</a:t>
            </a:r>
            <a:r>
              <a:rPr lang="tr-TR" i="1" u="sng" dirty="0"/>
              <a:t>, ulusal bir azınlığa aidiyet, servet, doğum başta olmak üzere </a:t>
            </a:r>
            <a:r>
              <a:rPr lang="tr-TR" i="1" u="sng" dirty="0">
                <a:solidFill>
                  <a:srgbClr val="7030A0"/>
                </a:solidFill>
              </a:rPr>
              <a:t>herhangi başka bir duruma</a:t>
            </a:r>
            <a:r>
              <a:rPr lang="tr-TR" dirty="0"/>
              <a:t>” </a:t>
            </a:r>
            <a:endParaRPr lang="tr-TR" dirty="0" smtClean="0"/>
          </a:p>
          <a:p>
            <a:pPr algn="just"/>
            <a:endParaRPr lang="tr-TR" dirty="0"/>
          </a:p>
          <a:p>
            <a:pPr algn="just">
              <a:buNone/>
            </a:pPr>
            <a:r>
              <a:rPr lang="tr-TR" dirty="0" smtClean="0"/>
              <a:t>	dayalı </a:t>
            </a:r>
            <a:r>
              <a:rPr lang="tr-TR" dirty="0"/>
              <a:t>olan farklı muamele </a:t>
            </a:r>
            <a:r>
              <a:rPr lang="tr-TR" dirty="0" smtClean="0"/>
              <a:t>şekillerini yasaklamaktadır</a:t>
            </a:r>
            <a:r>
              <a:rPr lang="tr-TR" dirty="0"/>
              <a:t> </a:t>
            </a:r>
            <a:r>
              <a:rPr lang="tr-TR" dirty="0" smtClean="0"/>
              <a:t> </a:t>
            </a:r>
          </a:p>
          <a:p>
            <a:pPr algn="just">
              <a:buNone/>
            </a:pPr>
            <a:r>
              <a:rPr lang="tr-TR" dirty="0" smtClean="0"/>
              <a:t>	(</a:t>
            </a:r>
            <a:r>
              <a:rPr lang="tr-TR" i="1" dirty="0" smtClean="0"/>
              <a:t>İhsan Asutay</a:t>
            </a:r>
            <a:r>
              <a:rPr lang="tr-TR" dirty="0" smtClean="0"/>
              <a:t>, B.No: 2012/606, 20.02.2014, para.49).</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2</a:t>
            </a:fld>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Ayrımcılık Yasağı Yansımaları IV </a:t>
            </a:r>
            <a:endParaRPr lang="tr-TR" dirty="0"/>
          </a:p>
        </p:txBody>
      </p:sp>
      <p:sp>
        <p:nvSpPr>
          <p:cNvPr id="3" name="2 İçerik Yer Tutucusu"/>
          <p:cNvSpPr>
            <a:spLocks noGrp="1"/>
          </p:cNvSpPr>
          <p:nvPr>
            <p:ph idx="1"/>
          </p:nvPr>
        </p:nvSpPr>
        <p:spPr/>
        <p:txBody>
          <a:bodyPr>
            <a:normAutofit lnSpcReduction="10000"/>
          </a:bodyPr>
          <a:lstStyle/>
          <a:p>
            <a:r>
              <a:rPr lang="tr-TR" b="1" dirty="0" smtClean="0"/>
              <a:t>Sendika hakkı </a:t>
            </a:r>
          </a:p>
          <a:p>
            <a:pPr lvl="1"/>
            <a:endParaRPr lang="tr-TR" dirty="0" smtClean="0"/>
          </a:p>
          <a:p>
            <a:pPr lvl="1"/>
            <a:r>
              <a:rPr lang="tr-TR" dirty="0" smtClean="0"/>
              <a:t>İşe </a:t>
            </a:r>
            <a:r>
              <a:rPr lang="tr-TR" dirty="0"/>
              <a:t>iade talepleri değerlendirilirken "</a:t>
            </a:r>
            <a:r>
              <a:rPr lang="tr-TR" i="1" dirty="0"/>
              <a:t>objektif ve makul bir haklı neden</a:t>
            </a:r>
            <a:r>
              <a:rPr lang="tr-TR" dirty="0"/>
              <a:t>" olmaksızın işçilere, bağlı oldukları sendika dikkate alınarak farklı muamele yapılmasının "</a:t>
            </a:r>
            <a:r>
              <a:rPr lang="tr-TR" i="1" dirty="0"/>
              <a:t>meşru bir amacı </a:t>
            </a:r>
            <a:r>
              <a:rPr lang="tr-TR" i="1" dirty="0" smtClean="0"/>
              <a:t>olmaması”</a:t>
            </a:r>
            <a:r>
              <a:rPr lang="tr-TR" dirty="0" smtClean="0"/>
              <a:t>; bu </a:t>
            </a:r>
            <a:r>
              <a:rPr lang="tr-TR" dirty="0"/>
              <a:t>sebeple Anayasa'nın 10. maddesinde güvence altına alınan eşitlik ilkesinin </a:t>
            </a:r>
            <a:r>
              <a:rPr lang="tr-TR" dirty="0" smtClean="0"/>
              <a:t>ihlal edildiği (</a:t>
            </a:r>
            <a:r>
              <a:rPr lang="tr-TR" i="1" dirty="0" smtClean="0"/>
              <a:t>Remezan Orak ve Diğerleri</a:t>
            </a:r>
            <a:r>
              <a:rPr lang="tr-TR" dirty="0" smtClean="0"/>
              <a:t>, B.No:2013/2229, 03.02.2016,  para.48)</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20</a:t>
            </a:fld>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Ayrımcılık Yasağı Yansımaları V </a:t>
            </a:r>
            <a:endParaRPr lang="tr-TR" dirty="0"/>
          </a:p>
        </p:txBody>
      </p:sp>
      <p:sp>
        <p:nvSpPr>
          <p:cNvPr id="3" name="2 İçerik Yer Tutucusu"/>
          <p:cNvSpPr>
            <a:spLocks noGrp="1"/>
          </p:cNvSpPr>
          <p:nvPr>
            <p:ph idx="1"/>
          </p:nvPr>
        </p:nvSpPr>
        <p:spPr/>
        <p:txBody>
          <a:bodyPr>
            <a:normAutofit/>
          </a:bodyPr>
          <a:lstStyle/>
          <a:p>
            <a:r>
              <a:rPr lang="tr-TR" b="1" dirty="0" smtClean="0"/>
              <a:t>Din ve Vicdan Özgürlüğü </a:t>
            </a:r>
          </a:p>
          <a:p>
            <a:pPr lvl="1"/>
            <a:endParaRPr lang="tr-TR" dirty="0" smtClean="0"/>
          </a:p>
          <a:p>
            <a:pPr lvl="1"/>
            <a:r>
              <a:rPr lang="tr-TR" dirty="0" smtClean="0"/>
              <a:t>Avukatın bir </a:t>
            </a:r>
            <a:r>
              <a:rPr lang="tr-TR" dirty="0"/>
              <a:t>duruşmaya başörtülü olarak katılması nedeniyle hâkimin duruşmanın yapılamayacağını belirterek müvekkiline kendisini bir başka avukatla temsil ettirmesi için süre vermesi ve duruşmayı </a:t>
            </a:r>
            <a:r>
              <a:rPr lang="tr-TR" dirty="0" smtClean="0"/>
              <a:t>ertelemesi AY m.24 ve m.10’un ihlali (</a:t>
            </a:r>
            <a:r>
              <a:rPr lang="tr-TR" i="1" dirty="0" smtClean="0"/>
              <a:t>Tuğba Arslan</a:t>
            </a:r>
            <a:r>
              <a:rPr lang="tr-TR" dirty="0" smtClean="0"/>
              <a:t>, B.No: 2014/256, 25.06.2014, para.152-154).</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21</a:t>
            </a:fld>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II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Kişisel ve Siyasal Haklar Sözleşmesi m.26: </a:t>
            </a:r>
          </a:p>
          <a:p>
            <a:pPr>
              <a:buNone/>
            </a:pPr>
            <a:r>
              <a:rPr lang="tr-TR" dirty="0" smtClean="0"/>
              <a:t>	</a:t>
            </a:r>
          </a:p>
          <a:p>
            <a:pPr algn="just">
              <a:buNone/>
            </a:pPr>
            <a:r>
              <a:rPr lang="tr-TR" dirty="0" smtClean="0"/>
              <a:t>“</a:t>
            </a:r>
            <a:r>
              <a:rPr lang="tr-TR" dirty="0"/>
              <a:t>Herkes yasalar önünde eşittir ve hiçbir ayrım gözetilmeksizin yasalarca eşit derecede korunur. Bu bakımdan, yasalar her türlü ayrımı yasaklayacak ve ırk, renk, cinsiyet, dil, din, siyasal ya da başka fikir, ulusal ya da toplumsal köken, mülkiyet, doğum veya diğer statüler gibi, her bağlamda ayrımcılığa karşı eşit ve etkili korumayı temin edecektir.”</a:t>
            </a:r>
            <a:r>
              <a:rPr lang="tr-TR" dirty="0" smtClean="0"/>
              <a:t> </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3</a:t>
            </a:fld>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III </a:t>
            </a:r>
            <a:endParaRPr lang="tr-TR" dirty="0"/>
          </a:p>
        </p:txBody>
      </p:sp>
      <p:sp>
        <p:nvSpPr>
          <p:cNvPr id="3" name="2 İçerik Yer Tutucusu"/>
          <p:cNvSpPr>
            <a:spLocks noGrp="1"/>
          </p:cNvSpPr>
          <p:nvPr>
            <p:ph idx="1"/>
          </p:nvPr>
        </p:nvSpPr>
        <p:spPr/>
        <p:txBody>
          <a:bodyPr>
            <a:normAutofit fontScale="55000" lnSpcReduction="20000"/>
          </a:bodyPr>
          <a:lstStyle/>
          <a:p>
            <a:r>
              <a:rPr lang="tr-TR" b="1" dirty="0" smtClean="0"/>
              <a:t>Eşitlik </a:t>
            </a:r>
            <a:r>
              <a:rPr lang="tr-TR" dirty="0" smtClean="0"/>
              <a:t>:</a:t>
            </a:r>
          </a:p>
          <a:p>
            <a:pPr>
              <a:buNone/>
            </a:pPr>
            <a:r>
              <a:rPr lang="tr-TR" i="1" dirty="0" smtClean="0"/>
              <a:t>	</a:t>
            </a:r>
          </a:p>
          <a:p>
            <a:pPr algn="just">
              <a:buNone/>
            </a:pPr>
            <a:r>
              <a:rPr lang="tr-TR" i="1" dirty="0"/>
              <a:t>	</a:t>
            </a:r>
            <a:r>
              <a:rPr lang="tr-TR" i="1" dirty="0" smtClean="0"/>
              <a:t>“</a:t>
            </a:r>
            <a:r>
              <a:rPr lang="tr-TR" i="1" dirty="0"/>
              <a:t>Anayasa’nın 10. maddesinde yer verilen eşitlik ilkesi hukuksal durumları aynı olanlar için söz konusudur. Bu ilke ile eylemli değil, </a:t>
            </a:r>
            <a:r>
              <a:rPr lang="tr-TR" i="1" u="sng" dirty="0"/>
              <a:t>hukuksal eşitlik </a:t>
            </a:r>
            <a:r>
              <a:rPr lang="tr-TR" i="1" dirty="0"/>
              <a:t>öngörülmüştür. Eşitlik ilkesinin amacı, </a:t>
            </a:r>
            <a:r>
              <a:rPr lang="tr-TR" i="1" u="sng" dirty="0"/>
              <a:t>aynı durumda bulunan kişilerin yasalar karşısında aynı işleme bağlı tutulmalarını sağlamak, ayrım yapılmasını ve ayrıcalık tanınmasını önlemektir</a:t>
            </a:r>
            <a:r>
              <a:rPr lang="tr-TR" i="1" dirty="0"/>
              <a:t>. </a:t>
            </a:r>
            <a:endParaRPr lang="tr-TR" i="1" dirty="0" smtClean="0"/>
          </a:p>
          <a:p>
            <a:pPr algn="just">
              <a:buNone/>
            </a:pPr>
            <a:endParaRPr lang="tr-TR" i="1" dirty="0"/>
          </a:p>
          <a:p>
            <a:pPr algn="just">
              <a:buNone/>
            </a:pPr>
            <a:r>
              <a:rPr lang="tr-TR" i="1" dirty="0" smtClean="0"/>
              <a:t>	Bu </a:t>
            </a:r>
            <a:r>
              <a:rPr lang="tr-TR" i="1" dirty="0"/>
              <a:t>ilkeyle, aynı durumda bulunan kimi kişi ve topluluklara ayrı kurallar uygulanarak yasa karşısında eşitliğin ihlali yasaklanmıştır. </a:t>
            </a:r>
            <a:endParaRPr lang="tr-TR" i="1" dirty="0" smtClean="0"/>
          </a:p>
          <a:p>
            <a:pPr algn="just">
              <a:buNone/>
            </a:pPr>
            <a:endParaRPr lang="tr-TR" i="1" dirty="0"/>
          </a:p>
          <a:p>
            <a:pPr algn="just">
              <a:buNone/>
            </a:pPr>
            <a:r>
              <a:rPr lang="tr-TR" i="1" dirty="0" smtClean="0"/>
              <a:t>	Yasa </a:t>
            </a:r>
            <a:r>
              <a:rPr lang="tr-TR" i="1" dirty="0"/>
              <a:t>önünde eşitlik, herkesin her yönden aynı kurallara bağlı tutulacağı anlamına gelmez. </a:t>
            </a:r>
            <a:endParaRPr lang="tr-TR" i="1" dirty="0" smtClean="0"/>
          </a:p>
          <a:p>
            <a:pPr algn="just">
              <a:buNone/>
            </a:pPr>
            <a:r>
              <a:rPr lang="tr-TR" i="1" dirty="0"/>
              <a:t>	</a:t>
            </a:r>
            <a:endParaRPr lang="tr-TR" i="1" dirty="0" smtClean="0"/>
          </a:p>
          <a:p>
            <a:pPr algn="just">
              <a:buNone/>
            </a:pPr>
            <a:r>
              <a:rPr lang="tr-TR" i="1" dirty="0"/>
              <a:t>	</a:t>
            </a:r>
            <a:r>
              <a:rPr lang="tr-TR" i="1" dirty="0" smtClean="0"/>
              <a:t>Durumlarındaki </a:t>
            </a:r>
            <a:r>
              <a:rPr lang="tr-TR" i="1" dirty="0"/>
              <a:t>özellikler, kimi kişiler ya da topluluklar için değişik kuralları ve uygulamaları gerektirebilir. Aynı hukuksal durumlar aynı, ayrı hukuksal durumlar farklı kurallara bağlı tutulursa Anayasa’da öngörülen eşitlik ilkesi zedelenmez.” </a:t>
            </a:r>
            <a:r>
              <a:rPr lang="tr-TR" dirty="0"/>
              <a:t>(Bkz. AYM, E.2009/47, K.2011/51, K.T. 17/3/2011).</a:t>
            </a:r>
          </a:p>
        </p:txBody>
      </p:sp>
      <p:sp>
        <p:nvSpPr>
          <p:cNvPr id="4" name="3 Slayt Numarası Yer Tutucusu"/>
          <p:cNvSpPr>
            <a:spLocks noGrp="1"/>
          </p:cNvSpPr>
          <p:nvPr>
            <p:ph type="sldNum" sz="quarter" idx="12"/>
          </p:nvPr>
        </p:nvSpPr>
        <p:spPr/>
        <p:txBody>
          <a:bodyPr/>
          <a:lstStyle/>
          <a:p>
            <a:fld id="{1F7A2594-6070-4000-9FEA-DDFC3913B70E}" type="slidenum">
              <a:rPr lang="tr-TR" smtClean="0"/>
              <a:pPr/>
              <a:t>4</a:t>
            </a:fld>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IV</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b="1" dirty="0" smtClean="0"/>
              <a:t>Eşitlik</a:t>
            </a:r>
            <a:r>
              <a:rPr lang="tr-TR" dirty="0" smtClean="0"/>
              <a:t>:  </a:t>
            </a:r>
            <a:r>
              <a:rPr lang="tr-TR" dirty="0"/>
              <a:t> </a:t>
            </a:r>
            <a:endParaRPr lang="tr-TR" dirty="0" smtClean="0"/>
          </a:p>
          <a:p>
            <a:pPr algn="just">
              <a:buNone/>
            </a:pPr>
            <a:endParaRPr lang="tr-TR" dirty="0"/>
          </a:p>
          <a:p>
            <a:pPr algn="just">
              <a:buNone/>
            </a:pPr>
            <a:r>
              <a:rPr lang="tr-TR" dirty="0" smtClean="0"/>
              <a:t>Salt </a:t>
            </a:r>
            <a:r>
              <a:rPr lang="tr-TR" dirty="0"/>
              <a:t>“</a:t>
            </a:r>
            <a:r>
              <a:rPr lang="tr-TR" i="1" dirty="0"/>
              <a:t>eşitlik</a:t>
            </a:r>
            <a:r>
              <a:rPr lang="tr-TR" dirty="0"/>
              <a:t>” kavramı, herhangi bir </a:t>
            </a:r>
            <a:endParaRPr lang="tr-TR" dirty="0" smtClean="0"/>
          </a:p>
          <a:p>
            <a:pPr lvl="1" algn="just"/>
            <a:endParaRPr lang="tr-TR" b="1" u="sng" dirty="0" smtClean="0"/>
          </a:p>
          <a:p>
            <a:pPr lvl="1" algn="just"/>
            <a:r>
              <a:rPr lang="tr-TR" b="1" u="sng" dirty="0" smtClean="0"/>
              <a:t>nesnel </a:t>
            </a:r>
            <a:r>
              <a:rPr lang="tr-TR" b="1" u="sng" dirty="0"/>
              <a:t>ve makul dayanağı </a:t>
            </a:r>
            <a:r>
              <a:rPr lang="tr-TR" b="1" u="sng" dirty="0" smtClean="0"/>
              <a:t>olmaksızın, </a:t>
            </a:r>
          </a:p>
          <a:p>
            <a:pPr lvl="1" algn="just"/>
            <a:r>
              <a:rPr lang="tr-TR" b="1" u="sng" dirty="0" smtClean="0"/>
              <a:t>aynı </a:t>
            </a:r>
            <a:r>
              <a:rPr lang="tr-TR" b="1" u="sng" dirty="0"/>
              <a:t>durumdaki </a:t>
            </a:r>
            <a:r>
              <a:rPr lang="tr-TR" b="1" u="sng" dirty="0" smtClean="0"/>
              <a:t>bireylere,</a:t>
            </a:r>
            <a:r>
              <a:rPr lang="tr-TR" b="1" dirty="0" smtClean="0"/>
              <a:t> </a:t>
            </a:r>
          </a:p>
          <a:p>
            <a:pPr lvl="1" algn="just"/>
            <a:r>
              <a:rPr lang="tr-TR" b="1" u="sng" dirty="0" smtClean="0"/>
              <a:t>farklı </a:t>
            </a:r>
            <a:r>
              <a:rPr lang="tr-TR" b="1" u="sng" dirty="0"/>
              <a:t>muamelede </a:t>
            </a:r>
            <a:endParaRPr lang="tr-TR" b="1" u="sng" dirty="0" smtClean="0"/>
          </a:p>
          <a:p>
            <a:pPr lvl="1" algn="just">
              <a:buNone/>
            </a:pPr>
            <a:endParaRPr lang="tr-TR" dirty="0"/>
          </a:p>
          <a:p>
            <a:pPr lvl="1" algn="just">
              <a:buNone/>
            </a:pPr>
            <a:r>
              <a:rPr lang="tr-TR" dirty="0" smtClean="0"/>
              <a:t>bulunulmamasına </a:t>
            </a:r>
            <a:r>
              <a:rPr lang="tr-TR" dirty="0"/>
              <a:t>ilişkin gerekliliği ifade </a:t>
            </a:r>
            <a:r>
              <a:rPr lang="tr-TR" dirty="0" smtClean="0"/>
              <a:t>etmektedir (</a:t>
            </a:r>
            <a:r>
              <a:rPr lang="tr-TR" i="1" dirty="0" smtClean="0"/>
              <a:t>Aziz Turhan</a:t>
            </a:r>
            <a:r>
              <a:rPr lang="tr-TR" dirty="0" smtClean="0"/>
              <a:t>, B.No: 2012/1269, 08.05.2014, para.38)</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5</a:t>
            </a:fld>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V</a:t>
            </a:r>
            <a:endParaRPr lang="tr-TR" dirty="0"/>
          </a:p>
        </p:txBody>
      </p:sp>
      <p:sp>
        <p:nvSpPr>
          <p:cNvPr id="3" name="2 İçerik Yer Tutucusu"/>
          <p:cNvSpPr>
            <a:spLocks noGrp="1"/>
          </p:cNvSpPr>
          <p:nvPr>
            <p:ph idx="1"/>
          </p:nvPr>
        </p:nvSpPr>
        <p:spPr>
          <a:xfrm>
            <a:off x="457200" y="1556792"/>
            <a:ext cx="8229600" cy="4525963"/>
          </a:xfrm>
        </p:spPr>
        <p:txBody>
          <a:bodyPr>
            <a:normAutofit fontScale="25000" lnSpcReduction="20000"/>
          </a:bodyPr>
          <a:lstStyle/>
          <a:p>
            <a:endParaRPr lang="tr-TR" sz="3600" dirty="0" smtClean="0"/>
          </a:p>
          <a:p>
            <a:pPr algn="just"/>
            <a:r>
              <a:rPr lang="tr-TR" sz="9600" b="1" dirty="0" smtClean="0"/>
              <a:t>Ayrımcılık yasağı</a:t>
            </a:r>
            <a:r>
              <a:rPr lang="tr-TR" sz="9600" dirty="0" smtClean="0"/>
              <a:t>;</a:t>
            </a:r>
          </a:p>
          <a:p>
            <a:pPr lvl="1" algn="just"/>
            <a:endParaRPr lang="tr-TR" sz="9600" i="1" dirty="0" smtClean="0"/>
          </a:p>
          <a:p>
            <a:pPr lvl="1" algn="just"/>
            <a:r>
              <a:rPr lang="tr-TR" sz="9600" i="1" dirty="0" smtClean="0"/>
              <a:t>Nesnel </a:t>
            </a:r>
            <a:r>
              <a:rPr lang="tr-TR" sz="9600" i="1" dirty="0"/>
              <a:t>ve makul bir </a:t>
            </a:r>
            <a:r>
              <a:rPr lang="tr-TR" sz="9600" i="1" dirty="0" smtClean="0"/>
              <a:t>haklı neden olmaksızın</a:t>
            </a:r>
            <a:r>
              <a:rPr lang="tr-TR" sz="9600" i="1" dirty="0"/>
              <a:t>, </a:t>
            </a:r>
            <a:endParaRPr lang="tr-TR" sz="9600" i="1" dirty="0" smtClean="0"/>
          </a:p>
          <a:p>
            <a:pPr lvl="1" algn="just"/>
            <a:endParaRPr lang="tr-TR" sz="9600" i="1" dirty="0" smtClean="0"/>
          </a:p>
          <a:p>
            <a:pPr lvl="1" algn="just"/>
            <a:r>
              <a:rPr lang="tr-TR" sz="9600" i="1" dirty="0" smtClean="0"/>
              <a:t>Konuyla </a:t>
            </a:r>
            <a:r>
              <a:rPr lang="tr-TR" sz="9600" i="1" dirty="0"/>
              <a:t>ilgili olarak benzer durumda olan </a:t>
            </a:r>
            <a:r>
              <a:rPr lang="tr-TR" sz="9600" i="1" dirty="0" smtClean="0"/>
              <a:t>kişilere, </a:t>
            </a:r>
          </a:p>
          <a:p>
            <a:pPr lvl="1" algn="just"/>
            <a:endParaRPr lang="tr-TR" sz="9600" i="1" dirty="0" smtClean="0"/>
          </a:p>
          <a:p>
            <a:pPr lvl="1" algn="just"/>
            <a:r>
              <a:rPr lang="tr-TR" sz="9600" i="1" dirty="0" smtClean="0"/>
              <a:t>Farklı </a:t>
            </a:r>
            <a:r>
              <a:rPr lang="tr-TR" sz="9600" i="1" dirty="0"/>
              <a:t>muamele </a:t>
            </a:r>
            <a:r>
              <a:rPr lang="tr-TR" sz="9600" i="1" dirty="0" smtClean="0"/>
              <a:t>edilmesi.</a:t>
            </a:r>
            <a:r>
              <a:rPr lang="tr-TR" sz="9600" dirty="0" smtClean="0"/>
              <a:t>  </a:t>
            </a:r>
          </a:p>
          <a:p>
            <a:pPr lvl="1" algn="just">
              <a:buNone/>
            </a:pPr>
            <a:endParaRPr lang="tr-TR" sz="9600" i="1" dirty="0" smtClean="0"/>
          </a:p>
          <a:p>
            <a:pPr lvl="1" algn="just">
              <a:buNone/>
            </a:pPr>
            <a:r>
              <a:rPr lang="tr-TR" sz="9600" i="1" dirty="0" smtClean="0"/>
              <a:t>(</a:t>
            </a:r>
            <a:r>
              <a:rPr lang="en-US" sz="9600" i="1" dirty="0" smtClean="0"/>
              <a:t>Willis </a:t>
            </a:r>
            <a:r>
              <a:rPr lang="tr-TR" sz="9600" i="1" dirty="0" smtClean="0"/>
              <a:t>/ Birleşik Krallık,</a:t>
            </a:r>
            <a:r>
              <a:rPr lang="en-US" sz="9600" dirty="0" smtClean="0"/>
              <a:t> </a:t>
            </a:r>
            <a:r>
              <a:rPr lang="tr-TR" sz="9600" dirty="0" smtClean="0"/>
              <a:t>B.No: 36042/97</a:t>
            </a:r>
            <a:r>
              <a:rPr lang="en-US" sz="9600" dirty="0" smtClean="0"/>
              <a:t>, </a:t>
            </a:r>
            <a:r>
              <a:rPr lang="tr-TR" sz="9600" dirty="0" smtClean="0"/>
              <a:t>para.</a:t>
            </a:r>
            <a:r>
              <a:rPr lang="en-US" sz="9600" dirty="0" smtClean="0"/>
              <a:t>48</a:t>
            </a:r>
            <a:r>
              <a:rPr lang="tr-TR" sz="9600" dirty="0" smtClean="0"/>
              <a:t>, </a:t>
            </a:r>
          </a:p>
          <a:p>
            <a:pPr lvl="1" algn="just">
              <a:buNone/>
            </a:pPr>
            <a:r>
              <a:rPr lang="tr-TR" sz="9600" i="1" dirty="0" smtClean="0"/>
              <a:t>Zarb</a:t>
            </a:r>
            <a:r>
              <a:rPr lang="tr-TR" sz="9600" i="1" dirty="0"/>
              <a:t> </a:t>
            </a:r>
            <a:r>
              <a:rPr lang="tr-TR" sz="9600" i="1" dirty="0" smtClean="0"/>
              <a:t>Adami / Malta</a:t>
            </a:r>
            <a:r>
              <a:rPr lang="tr-TR" sz="9600" dirty="0"/>
              <a:t>, </a:t>
            </a:r>
            <a:r>
              <a:rPr lang="tr-TR" sz="9600" dirty="0" smtClean="0"/>
              <a:t>B.No.17209/02, 206/2006</a:t>
            </a:r>
            <a:r>
              <a:rPr lang="tr-TR" sz="9600" dirty="0"/>
              <a:t>, </a:t>
            </a:r>
            <a:r>
              <a:rPr lang="tr-TR" sz="9600" dirty="0" smtClean="0"/>
              <a:t>para.71)</a:t>
            </a:r>
          </a:p>
          <a:p>
            <a:endParaRPr lang="tr-TR" sz="9600" dirty="0" smtClean="0"/>
          </a:p>
          <a:p>
            <a:endParaRPr lang="tr-TR" dirty="0" smtClean="0"/>
          </a:p>
          <a:p>
            <a:pPr lvl="1"/>
            <a:endParaRPr lang="tr-TR" dirty="0" smtClean="0"/>
          </a:p>
          <a:p>
            <a:pPr lvl="1"/>
            <a:endParaRPr lang="tr-TR" dirty="0" smtClean="0"/>
          </a:p>
          <a:p>
            <a:pPr lvl="1">
              <a:buNone/>
            </a:pPr>
            <a:endParaRPr lang="tr-TR" dirty="0" smtClean="0"/>
          </a:p>
          <a:p>
            <a:pPr>
              <a:buNone/>
            </a:pPr>
            <a:r>
              <a:rPr lang="tr-TR" dirty="0" smtClean="0"/>
              <a:t>	</a:t>
            </a:r>
            <a:endParaRPr lang="tr-TR" dirty="0"/>
          </a:p>
          <a:p>
            <a:pPr>
              <a:buNone/>
            </a:pPr>
            <a:endParaRPr lang="tr-TR" dirty="0" smtClean="0"/>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6</a:t>
            </a:fld>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a:t>
            </a:r>
            <a:r>
              <a:rPr lang="tr-TR" dirty="0" smtClean="0"/>
              <a:t>VI </a:t>
            </a:r>
            <a:endParaRPr lang="tr-TR" dirty="0"/>
          </a:p>
        </p:txBody>
      </p:sp>
      <p:sp>
        <p:nvSpPr>
          <p:cNvPr id="3" name="2 İçerik Yer Tutucusu"/>
          <p:cNvSpPr>
            <a:spLocks noGrp="1"/>
          </p:cNvSpPr>
          <p:nvPr>
            <p:ph idx="1"/>
          </p:nvPr>
        </p:nvSpPr>
        <p:spPr/>
        <p:txBody>
          <a:bodyPr>
            <a:normAutofit lnSpcReduction="10000"/>
          </a:bodyPr>
          <a:lstStyle/>
          <a:p>
            <a:r>
              <a:rPr lang="tr-TR" b="1" dirty="0" smtClean="0"/>
              <a:t>Ayrımcılık</a:t>
            </a:r>
          </a:p>
          <a:p>
            <a:pPr lvl="1"/>
            <a:endParaRPr lang="tr-TR" dirty="0" smtClean="0"/>
          </a:p>
          <a:p>
            <a:pPr lvl="1"/>
            <a:r>
              <a:rPr lang="tr-TR" dirty="0" smtClean="0"/>
              <a:t>Doğrudan </a:t>
            </a:r>
          </a:p>
          <a:p>
            <a:pPr lvl="2"/>
            <a:endParaRPr lang="tr-TR" dirty="0" smtClean="0"/>
          </a:p>
          <a:p>
            <a:pPr lvl="2"/>
            <a:r>
              <a:rPr lang="tr-TR" dirty="0" smtClean="0"/>
              <a:t>Aynı durumda olan kişiye haklı bir neden bulunmamasına rağmen farklı muamele yapılması (</a:t>
            </a:r>
            <a:r>
              <a:rPr lang="tr-TR" i="1" dirty="0" smtClean="0"/>
              <a:t>T.A.A.</a:t>
            </a:r>
            <a:r>
              <a:rPr lang="tr-TR" dirty="0" smtClean="0"/>
              <a:t>, B.No: 2014/19081, 01.02.2017; </a:t>
            </a:r>
            <a:r>
              <a:rPr lang="tr-TR" i="1" dirty="0" smtClean="0"/>
              <a:t>Ünal </a:t>
            </a:r>
            <a:r>
              <a:rPr lang="tr-TR" i="1" dirty="0"/>
              <a:t>Tekeli/Türkiye</a:t>
            </a:r>
            <a:r>
              <a:rPr lang="tr-TR" dirty="0"/>
              <a:t>, B. No: </a:t>
            </a:r>
            <a:r>
              <a:rPr lang="tr-TR" dirty="0" smtClean="0"/>
              <a:t>29865/96</a:t>
            </a:r>
            <a:r>
              <a:rPr lang="tr-TR" dirty="0"/>
              <a:t>, </a:t>
            </a:r>
            <a:r>
              <a:rPr lang="tr-TR" dirty="0" smtClean="0"/>
              <a:t>16.11.2004</a:t>
            </a:r>
            <a:r>
              <a:rPr lang="tr-TR" dirty="0"/>
              <a:t>; </a:t>
            </a:r>
            <a:r>
              <a:rPr lang="tr-TR" i="1" dirty="0" smtClean="0"/>
              <a:t>Hülya Ebru Demirel </a:t>
            </a:r>
            <a:r>
              <a:rPr lang="tr-TR" dirty="0" smtClean="0"/>
              <a:t>/ Türkiye, B.No:30733/08,  19.06.2018, para.35; </a:t>
            </a:r>
            <a:r>
              <a:rPr lang="tr-TR" i="1" dirty="0" smtClean="0"/>
              <a:t>İzzettin Doğan ve Diğerleri / Türkiye </a:t>
            </a:r>
            <a:r>
              <a:rPr lang="tr-TR" dirty="0" smtClean="0"/>
              <a:t>[BD], B.No:62649/10, 26.04.2016, para.184).  </a:t>
            </a:r>
          </a:p>
          <a:p>
            <a:pPr lvl="1">
              <a:buNone/>
            </a:pPr>
            <a:endParaRPr lang="tr-TR" dirty="0" smtClean="0"/>
          </a:p>
        </p:txBody>
      </p:sp>
      <p:sp>
        <p:nvSpPr>
          <p:cNvPr id="4" name="3 Slayt Numarası Yer Tutucusu"/>
          <p:cNvSpPr>
            <a:spLocks noGrp="1"/>
          </p:cNvSpPr>
          <p:nvPr>
            <p:ph type="sldNum" sz="quarter" idx="12"/>
          </p:nvPr>
        </p:nvSpPr>
        <p:spPr/>
        <p:txBody>
          <a:bodyPr/>
          <a:lstStyle/>
          <a:p>
            <a:fld id="{1F7A2594-6070-4000-9FEA-DDFC3913B70E}" type="slidenum">
              <a:rPr lang="tr-TR" smtClean="0"/>
              <a:pPr/>
              <a:t>7</a:t>
            </a:fld>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Kapsam </a:t>
            </a:r>
            <a:r>
              <a:rPr lang="tr-TR" dirty="0" smtClean="0"/>
              <a:t>VII </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Ayrımcılık</a:t>
            </a:r>
          </a:p>
          <a:p>
            <a:pPr lvl="1"/>
            <a:endParaRPr lang="tr-TR" dirty="0" smtClean="0"/>
          </a:p>
          <a:p>
            <a:pPr lvl="1"/>
            <a:r>
              <a:rPr lang="tr-TR" dirty="0" smtClean="0"/>
              <a:t>Dolaylı </a:t>
            </a:r>
          </a:p>
          <a:p>
            <a:pPr lvl="2"/>
            <a:endParaRPr lang="tr-TR" dirty="0" smtClean="0"/>
          </a:p>
          <a:p>
            <a:pPr lvl="2"/>
            <a:r>
              <a:rPr lang="tr-TR" dirty="0" smtClean="0"/>
              <a:t>Eşit /aynı durumda olmayanların aynı kurala veya imkanlara tabi olmaları (</a:t>
            </a:r>
            <a:r>
              <a:rPr lang="tr-TR" i="1" dirty="0" smtClean="0"/>
              <a:t>Çam / Türkiye</a:t>
            </a:r>
            <a:r>
              <a:rPr lang="tr-TR" dirty="0" smtClean="0"/>
              <a:t>, B.No: 51500/08, 23.02.2016, </a:t>
            </a:r>
            <a:r>
              <a:rPr lang="tr-TR" i="1" dirty="0" smtClean="0"/>
              <a:t>Enver Şahin / Türkiye</a:t>
            </a:r>
            <a:r>
              <a:rPr lang="tr-TR" dirty="0" smtClean="0"/>
              <a:t>, B.No: 23065/12, 30.01.2018, para.68; </a:t>
            </a:r>
            <a:r>
              <a:rPr lang="tr-TR" i="1" dirty="0" smtClean="0"/>
              <a:t>Hasan ve Eylem Zengin / Türkiye</a:t>
            </a:r>
            <a:r>
              <a:rPr lang="tr-TR" dirty="0" smtClean="0"/>
              <a:t>, B.No: 1448/04, 09.10.2007, para. 76; </a:t>
            </a:r>
            <a:r>
              <a:rPr lang="tr-TR" i="1" dirty="0" smtClean="0"/>
              <a:t>Sinan Işık / Türkiye</a:t>
            </a:r>
            <a:r>
              <a:rPr lang="tr-TR" dirty="0" smtClean="0"/>
              <a:t>, B.No:21924/05, 02.02.2010, para.57).</a:t>
            </a:r>
          </a:p>
          <a:p>
            <a:pPr lvl="2"/>
            <a:endParaRPr lang="tr-TR" dirty="0" smtClean="0"/>
          </a:p>
          <a:p>
            <a:pPr lvl="2"/>
            <a:r>
              <a:rPr lang="tr-TR" dirty="0" smtClean="0"/>
              <a:t>Farklı uygulamanın sonuçlarının ayrımcı olması (</a:t>
            </a:r>
            <a:r>
              <a:rPr lang="tr-TR" i="1" dirty="0" smtClean="0"/>
              <a:t>D.H. ve Diğerleri / Çek Cumhuriyet</a:t>
            </a:r>
            <a:r>
              <a:rPr lang="tr-TR" dirty="0" smtClean="0"/>
              <a:t>i [BD], B.No: 57325/00,  13.11.2007, para.205-210).</a:t>
            </a:r>
          </a:p>
          <a:p>
            <a:pPr lvl="2"/>
            <a:endParaRPr lang="tr-TR" dirty="0" smtClean="0"/>
          </a:p>
          <a:p>
            <a:pPr lvl="2"/>
            <a:r>
              <a:rPr lang="tr-TR" dirty="0" smtClean="0"/>
              <a:t>Devletin üzerine düşen pozitif yükümlülüklere uygun hareket etmemesi, devlet kurumlarının pasif bir tutum benimsemesi (</a:t>
            </a:r>
            <a:r>
              <a:rPr lang="tr-TR" i="1" dirty="0" err="1" smtClean="0"/>
              <a:t>Nahide</a:t>
            </a:r>
            <a:r>
              <a:rPr lang="tr-TR" i="1" dirty="0" smtClean="0"/>
              <a:t> </a:t>
            </a:r>
            <a:r>
              <a:rPr lang="tr-TR" i="1" dirty="0" err="1" smtClean="0"/>
              <a:t>Opuz</a:t>
            </a:r>
            <a:r>
              <a:rPr lang="tr-TR" i="1" dirty="0" smtClean="0"/>
              <a:t> / Türkiye</a:t>
            </a:r>
            <a:r>
              <a:rPr lang="tr-TR" dirty="0" smtClean="0"/>
              <a:t>, B.No:33401/02, 09.06.2009, para.200).    </a:t>
            </a:r>
          </a:p>
          <a:p>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8</a:t>
            </a:fld>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AYM İncelemesinin </a:t>
            </a:r>
            <a:r>
              <a:rPr lang="tr-TR" dirty="0" smtClean="0"/>
              <a:t>K</a:t>
            </a:r>
            <a:r>
              <a:rPr lang="tr-TR" dirty="0" smtClean="0"/>
              <a:t>apsamı </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Başvurucuya </a:t>
            </a:r>
            <a:r>
              <a:rPr lang="tr-TR" dirty="0"/>
              <a:t>ayrımcı bir muamelede bulunulup bulunulmadığı, </a:t>
            </a:r>
            <a:endParaRPr lang="tr-TR" dirty="0" smtClean="0"/>
          </a:p>
          <a:p>
            <a:pPr algn="just"/>
            <a:endParaRPr lang="tr-TR" dirty="0" smtClean="0"/>
          </a:p>
          <a:p>
            <a:pPr algn="just"/>
            <a:r>
              <a:rPr lang="tr-TR" dirty="0" smtClean="0"/>
              <a:t>Bu </a:t>
            </a:r>
            <a:r>
              <a:rPr lang="tr-TR" dirty="0"/>
              <a:t>muamele farklılığının haklı ve objektif gerekçelere dayanıp dayanmadığı ve </a:t>
            </a:r>
            <a:endParaRPr lang="tr-TR" dirty="0" smtClean="0"/>
          </a:p>
          <a:p>
            <a:pPr algn="just"/>
            <a:endParaRPr lang="tr-TR" dirty="0" smtClean="0"/>
          </a:p>
          <a:p>
            <a:pPr algn="just"/>
            <a:r>
              <a:rPr lang="tr-TR" dirty="0" smtClean="0"/>
              <a:t>Kullanılan </a:t>
            </a:r>
            <a:r>
              <a:rPr lang="tr-TR" dirty="0"/>
              <a:t>yöntem ile gerçekleştirilmesi istenilen amaç arasında makul bir oransal bağın kurulup </a:t>
            </a:r>
            <a:r>
              <a:rPr lang="tr-TR" dirty="0" smtClean="0"/>
              <a:t>kurulmadığı incelenecektir.</a:t>
            </a:r>
          </a:p>
          <a:p>
            <a:pPr algn="just">
              <a:buNone/>
            </a:pPr>
            <a:r>
              <a:rPr lang="tr-TR" dirty="0"/>
              <a:t>	</a:t>
            </a:r>
            <a:r>
              <a:rPr lang="tr-TR" dirty="0" smtClean="0"/>
              <a:t>(</a:t>
            </a:r>
            <a:r>
              <a:rPr lang="tr-TR" i="1" dirty="0" smtClean="0"/>
              <a:t>Hüseyin Kesici</a:t>
            </a:r>
            <a:r>
              <a:rPr lang="tr-TR" dirty="0" smtClean="0"/>
              <a:t>, B.No:2013/3440, 20.04.2016, para.72).</a:t>
            </a:r>
            <a:endParaRPr lang="tr-TR" dirty="0"/>
          </a:p>
        </p:txBody>
      </p:sp>
      <p:sp>
        <p:nvSpPr>
          <p:cNvPr id="4" name="3 Slayt Numarası Yer Tutucusu"/>
          <p:cNvSpPr>
            <a:spLocks noGrp="1"/>
          </p:cNvSpPr>
          <p:nvPr>
            <p:ph type="sldNum" sz="quarter" idx="12"/>
          </p:nvPr>
        </p:nvSpPr>
        <p:spPr/>
        <p:txBody>
          <a:bodyPr/>
          <a:lstStyle/>
          <a:p>
            <a:fld id="{1F7A2594-6070-4000-9FEA-DDFC3913B70E}" type="slidenum">
              <a:rPr lang="tr-TR" smtClean="0"/>
              <a:pPr/>
              <a:t>9</a:t>
            </a:fld>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995</Words>
  <Application>Microsoft Office PowerPoint</Application>
  <PresentationFormat>Ekran Gösterisi (4:3)</PresentationFormat>
  <Paragraphs>174</Paragraphs>
  <Slides>21</Slides>
  <Notes>5</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AYM Kararlarında Eşitlik İlkesi ve Ayrımcılık Yasağı</vt:lpstr>
      <vt:lpstr>Kapsam I</vt:lpstr>
      <vt:lpstr>Kapsam II </vt:lpstr>
      <vt:lpstr>Kapsam III </vt:lpstr>
      <vt:lpstr>Kapsam IV</vt:lpstr>
      <vt:lpstr>Kapsam V</vt:lpstr>
      <vt:lpstr>Kapsam VI </vt:lpstr>
      <vt:lpstr>Kapsam VII </vt:lpstr>
      <vt:lpstr>AYM İncelemesinin Kapsamı </vt:lpstr>
      <vt:lpstr>İspat Yükü I </vt:lpstr>
      <vt:lpstr>İspat Yükü II</vt:lpstr>
      <vt:lpstr>İspat Yükü III</vt:lpstr>
      <vt:lpstr>İspat Yükü IV</vt:lpstr>
      <vt:lpstr>İspat Yükü V </vt:lpstr>
      <vt:lpstr>İspat Yükü VI </vt:lpstr>
      <vt:lpstr>İspat Yükü VII</vt:lpstr>
      <vt:lpstr>Ayrımcılık Yasağı Yansımaları I </vt:lpstr>
      <vt:lpstr>Ayrımcılık Yasağı Yansımaları II</vt:lpstr>
      <vt:lpstr>Ayrımcılık Yasağı Yansımaları III </vt:lpstr>
      <vt:lpstr>Ayrımcılık Yasağı Yansımaları IV </vt:lpstr>
      <vt:lpstr>Ayrımcılık Yasağı Yansımaları V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AYM Kararlarında Eşitlik ve Ayrımcılık</dc:title>
  <dc:creator>Lenovo</dc:creator>
  <cp:lastModifiedBy>Lenovo</cp:lastModifiedBy>
  <cp:revision>39</cp:revision>
  <dcterms:created xsi:type="dcterms:W3CDTF">2021-04-02T07:24:47Z</dcterms:created>
  <dcterms:modified xsi:type="dcterms:W3CDTF">2021-04-02T13:13:11Z</dcterms:modified>
</cp:coreProperties>
</file>