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AC3C-776C-45E0-88BE-99236357A546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2A73F-3CD1-4B83-A5D2-179358050FA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tr-TR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tr-TR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8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tr-TR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324ED-5932-4EFF-A32F-7E1AF5278E95}" type="datetimeFigureOut">
              <a:rPr lang="tr-TR" smtClean="0"/>
              <a:pPr/>
              <a:t>07.10.2020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1D4B1-31F9-498C-BF43-5D19CD43A13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 altLang="tr-TR" sz="44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altLang="tr-TR" sz="4400" dirty="0">
                <a:solidFill>
                  <a:srgbClr val="000000"/>
                </a:solidFill>
                <a:latin typeface="Calibri" pitchFamily="34" charset="0"/>
              </a:rPr>
              <a:t>Emsal İçtihatlar Işığında </a:t>
            </a:r>
          </a:p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altLang="tr-TR" sz="4400" dirty="0">
                <a:solidFill>
                  <a:srgbClr val="000000"/>
                </a:solidFill>
                <a:latin typeface="Calibri" pitchFamily="34" charset="0"/>
              </a:rPr>
              <a:t>Bireysel Başvuru Kapsamındaki </a:t>
            </a:r>
            <a:r>
              <a:rPr lang="en-US" altLang="tr-TR" sz="4400" dirty="0" err="1">
                <a:solidFill>
                  <a:srgbClr val="000000"/>
                </a:solidFill>
                <a:latin typeface="Calibri" pitchFamily="34" charset="0"/>
              </a:rPr>
              <a:t>Hak</a:t>
            </a:r>
            <a:r>
              <a:rPr lang="en-US" altLang="tr-TR" sz="4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4400" dirty="0" err="1">
                <a:solidFill>
                  <a:srgbClr val="000000"/>
                </a:solidFill>
                <a:latin typeface="Calibri" pitchFamily="34" charset="0"/>
              </a:rPr>
              <a:t>ve</a:t>
            </a:r>
            <a:r>
              <a:rPr lang="en-US" altLang="tr-TR" sz="4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tr-TR" altLang="tr-TR" sz="4400" dirty="0">
                <a:solidFill>
                  <a:srgbClr val="000000"/>
                </a:solidFill>
                <a:latin typeface="Calibri" pitchFamily="34" charset="0"/>
              </a:rPr>
              <a:t>Ö</a:t>
            </a:r>
            <a:r>
              <a:rPr lang="en-US" altLang="tr-TR" sz="4400" dirty="0" err="1">
                <a:solidFill>
                  <a:srgbClr val="000000"/>
                </a:solidFill>
                <a:latin typeface="Calibri" pitchFamily="34" charset="0"/>
              </a:rPr>
              <a:t>zgürlükler</a:t>
            </a:r>
            <a:endParaRPr lang="tr-TR" altLang="tr-TR" sz="44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altLang="tr-TR" sz="3200" dirty="0">
                <a:solidFill>
                  <a:srgbClr val="000000"/>
                </a:solidFill>
                <a:latin typeface="Calibri" pitchFamily="34" charset="0"/>
              </a:rPr>
              <a:t>(İşkence ve Diğer Kötü Muamele Türleri)</a:t>
            </a:r>
          </a:p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tr-TR" altLang="tr-TR" sz="4400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tr-TR" altLang="tr-TR" b="1" dirty="0">
                <a:solidFill>
                  <a:srgbClr val="000000"/>
                </a:solidFill>
                <a:latin typeface="Calibri" pitchFamily="34" charset="0"/>
              </a:rPr>
              <a:t>Av. Serkan CENGİZ </a:t>
            </a:r>
            <a:r>
              <a:rPr lang="tr-TR" altLang="tr-TR" b="1">
                <a:solidFill>
                  <a:srgbClr val="000000"/>
                </a:solidFill>
                <a:latin typeface="Calibri" pitchFamily="34" charset="0"/>
              </a:rPr>
              <a:t>/ </a:t>
            </a:r>
            <a:r>
              <a:rPr lang="tr-TR" altLang="tr-TR" b="1" smtClean="0">
                <a:solidFill>
                  <a:srgbClr val="000000"/>
                </a:solidFill>
                <a:latin typeface="Calibri" pitchFamily="34" charset="0"/>
              </a:rPr>
              <a:t>Ekim 2020 </a:t>
            </a:r>
            <a:r>
              <a:rPr lang="en-US" altLang="tr-TR" sz="4400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altLang="tr-TR" sz="44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7" name="2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226E214-4B76-42F7-A61D-AC35A0888214}" type="slidenum">
              <a:rPr lang="en-US" altLang="tr-TR" smtClean="0"/>
              <a:pPr/>
              <a:t>1</a:t>
            </a:fld>
            <a:endParaRPr lang="en-US" alt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/>
          <p:cNvSpPr>
            <a:spLocks noGrp="1" noChangeArrowheads="1"/>
          </p:cNvSpPr>
          <p:nvPr>
            <p:ph type="title"/>
          </p:nvPr>
        </p:nvSpPr>
        <p:spPr>
          <a:xfrm>
            <a:off x="457200" y="508000"/>
            <a:ext cx="8228013" cy="1433513"/>
          </a:xfrm>
        </p:spPr>
        <p:txBody>
          <a:bodyPr/>
          <a:lstStyle/>
          <a:p>
            <a:r>
              <a:rPr lang="en-US" altLang="tr-TR" sz="2400" b="1" dirty="0" err="1">
                <a:cs typeface="Times New Roman" pitchFamily="18" charset="0"/>
              </a:rPr>
              <a:t>İşkence</a:t>
            </a:r>
            <a:r>
              <a:rPr lang="en-US" altLang="tr-TR" sz="2400" b="1" dirty="0">
                <a:cs typeface="Times New Roman" pitchFamily="18" charset="0"/>
              </a:rPr>
              <a:t>, </a:t>
            </a:r>
            <a:r>
              <a:rPr lang="en-US" altLang="tr-TR" sz="2400" b="1" dirty="0" err="1">
                <a:cs typeface="Times New Roman" pitchFamily="18" charset="0"/>
              </a:rPr>
              <a:t>İnsanlık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Dışı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ve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Onur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Kırıcı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Muamelede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Bulunma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r>
              <a:rPr lang="en-US" altLang="tr-TR" sz="2400" b="1" dirty="0" err="1">
                <a:cs typeface="Times New Roman" pitchFamily="18" charset="0"/>
              </a:rPr>
              <a:t>eya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Ceza</a:t>
            </a:r>
            <a:r>
              <a:rPr lang="en-US" altLang="tr-TR" sz="2400" b="1" dirty="0">
                <a:cs typeface="Times New Roman" pitchFamily="18" charset="0"/>
              </a:rPr>
              <a:t> Verme : </a:t>
            </a:r>
            <a:br>
              <a:rPr lang="en-US" altLang="tr-TR" sz="2400" b="1" dirty="0">
                <a:cs typeface="Times New Roman" pitchFamily="18" charset="0"/>
              </a:rPr>
            </a:br>
            <a:r>
              <a:rPr lang="tr-TR" altLang="tr-TR" sz="2400" b="1" dirty="0">
                <a:cs typeface="Times New Roman" pitchFamily="18" charset="0"/>
              </a:rPr>
              <a:t>IX</a:t>
            </a:r>
            <a:endParaRPr lang="tr-TR" altLang="tr-TR" sz="2400" dirty="0"/>
          </a:p>
        </p:txBody>
      </p:sp>
      <p:sp>
        <p:nvSpPr>
          <p:cNvPr id="2048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2184400"/>
            <a:ext cx="8228013" cy="4351338"/>
          </a:xfrm>
        </p:spPr>
        <p:txBody>
          <a:bodyPr/>
          <a:lstStyle/>
          <a:p>
            <a:pPr algn="just">
              <a:buFont typeface="Arial" charset="0"/>
              <a:buChar char="•"/>
            </a:pPr>
            <a:r>
              <a:rPr lang="en-US" altLang="tr-TR" sz="2000"/>
              <a:t>Aile içi şiddet/istismar/ihmal (</a:t>
            </a:r>
            <a:r>
              <a:rPr lang="tr-TR" altLang="tr-TR" sz="2000"/>
              <a:t>AİHM, </a:t>
            </a:r>
            <a:r>
              <a:rPr lang="en-US" altLang="tr-TR" sz="2000" i="1"/>
              <a:t>Söderman/İsveç</a:t>
            </a:r>
            <a:r>
              <a:rPr lang="en-US" altLang="tr-TR" sz="2000"/>
              <a:t>,</a:t>
            </a:r>
            <a:r>
              <a:rPr lang="tr-TR" altLang="tr-TR" sz="2000"/>
              <a:t> B.No:5786/08, </a:t>
            </a:r>
            <a:r>
              <a:rPr lang="en-US" altLang="tr-TR" sz="2000"/>
              <a:t> 12.11.2013, </a:t>
            </a:r>
            <a:r>
              <a:rPr lang="en-US" altLang="tr-TR" sz="2000" i="1"/>
              <a:t>Z. ve diğerleri / </a:t>
            </a:r>
            <a:r>
              <a:rPr lang="tr-TR" altLang="tr-TR" sz="2000" i="1"/>
              <a:t>Birleşik Krallık</a:t>
            </a:r>
            <a:r>
              <a:rPr lang="en-US" altLang="tr-TR" sz="2000"/>
              <a:t>,</a:t>
            </a:r>
            <a:r>
              <a:rPr lang="tr-TR" altLang="tr-TR" sz="2000"/>
              <a:t>B.No:29392/95, </a:t>
            </a:r>
            <a:r>
              <a:rPr lang="en-US" altLang="tr-TR" sz="2000"/>
              <a:t>10.05.200)</a:t>
            </a:r>
            <a:r>
              <a:rPr lang="tr-TR" altLang="tr-TR" sz="2000"/>
              <a:t>.</a:t>
            </a:r>
          </a:p>
          <a:p>
            <a:pPr algn="just">
              <a:buFont typeface="Arial" charset="0"/>
              <a:buChar char="•"/>
            </a:pPr>
            <a:endParaRPr lang="tr-TR" altLang="tr-TR" sz="2000"/>
          </a:p>
          <a:p>
            <a:pPr algn="just">
              <a:buFont typeface="Arial" charset="0"/>
              <a:buChar char="•"/>
            </a:pPr>
            <a:r>
              <a:rPr lang="en-US" altLang="tr-TR" sz="2000"/>
              <a:t>Tecavüz/cinsel saldırı  (</a:t>
            </a:r>
            <a:r>
              <a:rPr lang="tr-TR" altLang="tr-TR" sz="2000"/>
              <a:t>AİHM, </a:t>
            </a:r>
            <a:r>
              <a:rPr lang="en-US" altLang="tr-TR" sz="2000"/>
              <a:t>Aydın/Türkiye, </a:t>
            </a:r>
            <a:r>
              <a:rPr lang="tr-TR" altLang="tr-TR" sz="2000"/>
              <a:t>B.No: 23178/94, </a:t>
            </a:r>
            <a:r>
              <a:rPr lang="en-US" altLang="tr-TR" sz="2000"/>
              <a:t>25.09.1997; </a:t>
            </a:r>
            <a:r>
              <a:rPr lang="en-US" altLang="tr-TR" sz="2000" i="1"/>
              <a:t>M.C./Bulgaristan</a:t>
            </a:r>
            <a:r>
              <a:rPr lang="en-US" altLang="tr-TR" sz="2000"/>
              <a:t>,</a:t>
            </a:r>
            <a:r>
              <a:rPr lang="tr-TR" altLang="tr-TR" sz="2000"/>
              <a:t> B.No: 39272/98, </a:t>
            </a:r>
            <a:r>
              <a:rPr lang="en-US" altLang="tr-TR" sz="2000"/>
              <a:t>04.12.2013</a:t>
            </a:r>
            <a:r>
              <a:rPr lang="tr-TR" altLang="tr-TR" sz="2000"/>
              <a:t>, </a:t>
            </a:r>
            <a:r>
              <a:rPr lang="tr-TR" altLang="tr-TR" sz="2000" i="1"/>
              <a:t>G.U./Türkiye,</a:t>
            </a:r>
            <a:r>
              <a:rPr lang="tr-TR" altLang="tr-TR" sz="2000"/>
              <a:t> B.No:16143/10, 18.10.2016; AYM, </a:t>
            </a:r>
            <a:r>
              <a:rPr lang="tr-TR" altLang="tr-TR" sz="2000" i="1"/>
              <a:t>S.K.</a:t>
            </a:r>
            <a:r>
              <a:rPr lang="tr-TR" altLang="tr-TR" sz="2000"/>
              <a:t>, B.No: 2015/17914, 10.10.2019).</a:t>
            </a:r>
            <a:endParaRPr lang="en-US" altLang="tr-TR" sz="2000"/>
          </a:p>
          <a:p>
            <a:pPr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</a:pPr>
            <a:endParaRPr lang="tr-TR" altLang="tr-TR" sz="200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</a:pPr>
            <a:r>
              <a:rPr lang="tr-TR" altLang="tr-TR" sz="2000">
                <a:solidFill>
                  <a:schemeClr val="tx1"/>
                </a:solidFill>
              </a:rPr>
              <a:t>Cinsel saldırı suçunda hükmün açıklanmasının geri bırakılması nedeniyle kötü muamele yasağının ihlal edilmesi (AYM, </a:t>
            </a:r>
            <a:r>
              <a:rPr lang="tr-TR" altLang="tr-TR" sz="2000" i="1">
                <a:solidFill>
                  <a:schemeClr val="tx1"/>
                </a:solidFill>
              </a:rPr>
              <a:t>E.A</a:t>
            </a:r>
            <a:r>
              <a:rPr lang="tr-TR" altLang="tr-TR" sz="2000">
                <a:solidFill>
                  <a:schemeClr val="tx1"/>
                </a:solidFill>
              </a:rPr>
              <a:t>., B. No: 2014/19112, 17/5/2018).</a:t>
            </a:r>
          </a:p>
          <a:p>
            <a:pPr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</a:pPr>
            <a:endParaRPr lang="tr-TR" altLang="tr-TR" sz="2000">
              <a:solidFill>
                <a:srgbClr val="FF0000"/>
              </a:solidFill>
            </a:endParaRPr>
          </a:p>
          <a:p>
            <a:pPr>
              <a:buFont typeface="Arial" charset="0"/>
              <a:buChar char="•"/>
            </a:pPr>
            <a:endParaRPr lang="tr-TR" altLang="tr-TR"/>
          </a:p>
          <a:p>
            <a:pPr>
              <a:buFont typeface="Arial" charset="0"/>
              <a:buChar char="•"/>
            </a:pPr>
            <a:endParaRPr lang="en-US" altLang="tr-TR"/>
          </a:p>
          <a:p>
            <a:endParaRPr lang="tr-TR" altLang="tr-TR"/>
          </a:p>
        </p:txBody>
      </p:sp>
      <p:sp>
        <p:nvSpPr>
          <p:cNvPr id="20484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2F758D-D7A1-47FA-BE69-5A767570ADED}" type="slidenum">
              <a:rPr lang="en-US" altLang="tr-TR" smtClean="0"/>
              <a:pPr/>
              <a:t>10</a:t>
            </a:fld>
            <a:endParaRPr lang="en-US" alt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 noChangeArrowheads="1"/>
          </p:cNvSpPr>
          <p:nvPr>
            <p:ph type="title"/>
          </p:nvPr>
        </p:nvSpPr>
        <p:spPr>
          <a:xfrm>
            <a:off x="457200" y="541338"/>
            <a:ext cx="8228013" cy="1433512"/>
          </a:xfrm>
        </p:spPr>
        <p:txBody>
          <a:bodyPr/>
          <a:lstStyle/>
          <a:p>
            <a:r>
              <a:rPr lang="en-US" altLang="tr-TR" sz="2400" b="1" dirty="0" err="1">
                <a:cs typeface="Times New Roman" pitchFamily="18" charset="0"/>
              </a:rPr>
              <a:t>İşkence</a:t>
            </a:r>
            <a:r>
              <a:rPr lang="en-US" altLang="tr-TR" sz="2400" b="1" dirty="0">
                <a:cs typeface="Times New Roman" pitchFamily="18" charset="0"/>
              </a:rPr>
              <a:t>, </a:t>
            </a:r>
            <a:r>
              <a:rPr lang="en-US" altLang="tr-TR" sz="2400" b="1" dirty="0" err="1">
                <a:cs typeface="Times New Roman" pitchFamily="18" charset="0"/>
              </a:rPr>
              <a:t>İnsanlık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Dışı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ve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Onur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Kırıcı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Muamelede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Bulunma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r>
              <a:rPr lang="en-US" altLang="tr-TR" sz="2400" b="1" dirty="0" err="1">
                <a:cs typeface="Times New Roman" pitchFamily="18" charset="0"/>
              </a:rPr>
              <a:t>eya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Ceza</a:t>
            </a:r>
            <a:r>
              <a:rPr lang="en-US" altLang="tr-TR" sz="2400" b="1" dirty="0">
                <a:cs typeface="Times New Roman" pitchFamily="18" charset="0"/>
              </a:rPr>
              <a:t> Verme : </a:t>
            </a:r>
            <a:br>
              <a:rPr lang="en-US" altLang="tr-TR" sz="2400" b="1" dirty="0">
                <a:cs typeface="Times New Roman" pitchFamily="18" charset="0"/>
              </a:rPr>
            </a:br>
            <a:r>
              <a:rPr lang="tr-TR" altLang="tr-TR" sz="2400" b="1" dirty="0">
                <a:cs typeface="Times New Roman" pitchFamily="18" charset="0"/>
              </a:rPr>
              <a:t>X</a:t>
            </a:r>
            <a:endParaRPr lang="tr-TR" altLang="tr-TR" sz="2400" dirty="0"/>
          </a:p>
        </p:txBody>
      </p:sp>
      <p:sp>
        <p:nvSpPr>
          <p:cNvPr id="2150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534988" y="2205038"/>
            <a:ext cx="8074025" cy="3919537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200" dirty="0">
                <a:solidFill>
                  <a:schemeClr val="tx1"/>
                </a:solidFill>
              </a:rPr>
              <a:t>Evli olmadığı partnerinden bir dizi hukuka aykırı </a:t>
            </a:r>
            <a:r>
              <a:rPr lang="tr-TR" altLang="tr-TR" sz="2200" dirty="0" err="1">
                <a:solidFill>
                  <a:schemeClr val="tx1"/>
                </a:solidFill>
              </a:rPr>
              <a:t>muamale</a:t>
            </a:r>
            <a:r>
              <a:rPr lang="tr-TR" altLang="tr-TR" sz="2200">
                <a:solidFill>
                  <a:schemeClr val="tx1"/>
                </a:solidFill>
              </a:rPr>
              <a:t> görmesine rağmen şüpheli hakkında KYOK kararı verilmesi –ihlal (AYM, </a:t>
            </a:r>
            <a:r>
              <a:rPr lang="tr-TR" altLang="tr-TR" sz="2200" i="1">
                <a:solidFill>
                  <a:schemeClr val="tx1"/>
                </a:solidFill>
              </a:rPr>
              <a:t>Z.C.</a:t>
            </a:r>
            <a:r>
              <a:rPr lang="tr-TR" altLang="tr-TR" sz="2200">
                <a:solidFill>
                  <a:schemeClr val="tx1"/>
                </a:solidFill>
              </a:rPr>
              <a:t>, </a:t>
            </a:r>
            <a:r>
              <a:rPr lang="tr-TR" altLang="tr-TR" sz="2200" dirty="0" err="1">
                <a:solidFill>
                  <a:schemeClr val="tx1"/>
                </a:solidFill>
              </a:rPr>
              <a:t>B.No</a:t>
            </a:r>
            <a:r>
              <a:rPr lang="tr-TR" altLang="tr-TR" sz="2200" dirty="0">
                <a:solidFill>
                  <a:schemeClr val="tx1"/>
                </a:solidFill>
              </a:rPr>
              <a:t>: 2013/3262, 11.05.2016). 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200" dirty="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200" dirty="0">
                <a:solidFill>
                  <a:schemeClr val="tx1"/>
                </a:solidFill>
              </a:rPr>
              <a:t>Şiddete maruz kalan kadının iş yeri değişikliğinin reddi (AYM, </a:t>
            </a:r>
            <a:r>
              <a:rPr lang="tr-TR" altLang="tr-TR" sz="2200" i="1" dirty="0">
                <a:solidFill>
                  <a:schemeClr val="tx1"/>
                </a:solidFill>
              </a:rPr>
              <a:t>K.Ş.</a:t>
            </a:r>
            <a:r>
              <a:rPr lang="tr-TR" altLang="tr-TR" sz="2200" dirty="0">
                <a:solidFill>
                  <a:schemeClr val="tx1"/>
                </a:solidFill>
              </a:rPr>
              <a:t>, </a:t>
            </a:r>
            <a:r>
              <a:rPr lang="tr-TR" altLang="tr-TR" sz="2200" dirty="0" err="1">
                <a:solidFill>
                  <a:schemeClr val="tx1"/>
                </a:solidFill>
              </a:rPr>
              <a:t>B.No</a:t>
            </a:r>
            <a:r>
              <a:rPr lang="tr-TR" altLang="tr-TR" sz="2200" dirty="0">
                <a:solidFill>
                  <a:schemeClr val="tx1"/>
                </a:solidFill>
              </a:rPr>
              <a:t>: 14613, 17.07.2019).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200" dirty="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200" dirty="0">
                <a:solidFill>
                  <a:schemeClr val="tx1"/>
                </a:solidFill>
              </a:rPr>
              <a:t>Kötü muamele görme ihtimali olan ülkeye iade (AİHM </a:t>
            </a:r>
            <a:r>
              <a:rPr lang="tr-TR" altLang="tr-TR" sz="2200" i="1" dirty="0" err="1">
                <a:solidFill>
                  <a:schemeClr val="tx1"/>
                </a:solidFill>
              </a:rPr>
              <a:t>Jabari</a:t>
            </a:r>
            <a:r>
              <a:rPr lang="tr-TR" altLang="tr-TR" sz="2200" i="1" dirty="0">
                <a:solidFill>
                  <a:schemeClr val="tx1"/>
                </a:solidFill>
              </a:rPr>
              <a:t>/ Türkiye</a:t>
            </a:r>
            <a:r>
              <a:rPr lang="tr-TR" altLang="tr-TR" sz="2200" dirty="0">
                <a:solidFill>
                  <a:schemeClr val="tx1"/>
                </a:solidFill>
              </a:rPr>
              <a:t>, B.No:40035/98, 11.07.2000; AYM, </a:t>
            </a:r>
            <a:r>
              <a:rPr lang="tr-TR" altLang="tr-TR" sz="2200" i="1" dirty="0">
                <a:solidFill>
                  <a:schemeClr val="tx1"/>
                </a:solidFill>
              </a:rPr>
              <a:t>A.D.</a:t>
            </a:r>
            <a:r>
              <a:rPr lang="tr-TR" altLang="tr-TR" sz="2200" dirty="0">
                <a:solidFill>
                  <a:schemeClr val="tx1"/>
                </a:solidFill>
              </a:rPr>
              <a:t>, B.No:2014/19506, 03.04.2019).  </a:t>
            </a:r>
            <a:endParaRPr lang="en-US" altLang="tr-TR" sz="2200" dirty="0">
              <a:solidFill>
                <a:schemeClr val="tx1"/>
              </a:solidFill>
            </a:endParaRPr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dirty="0"/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7C0C0F-4ABF-434B-AB6C-27421CBFDF51}" type="slidenum">
              <a:rPr lang="en-US" altLang="tr-TR" smtClean="0"/>
              <a:pPr/>
              <a:t>11</a:t>
            </a:fld>
            <a:endParaRPr lang="en-US" alt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457200" y="836613"/>
            <a:ext cx="8507413" cy="9175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İşkence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İnsanlık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Dışı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Onur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Kırıcı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Muamelede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Bulunma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Veya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Ceza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Verme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Yasağı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b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AİHS m</a:t>
            </a:r>
            <a:r>
              <a:rPr lang="tr-TR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ad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. 3 /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Anayasa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m</a:t>
            </a:r>
            <a:r>
              <a:rPr lang="tr-TR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ad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. 17/3</a:t>
            </a:r>
            <a:b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rPr>
              <a:t>I</a:t>
            </a:r>
            <a:r>
              <a:rPr lang="en-US" altLang="tr-TR" sz="1600" b="1" dirty="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  <a:t/>
            </a:r>
            <a:br>
              <a:rPr lang="en-US" altLang="tr-TR" sz="1600" b="1" dirty="0"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rPr>
            </a:br>
            <a:endParaRPr lang="en-US" altLang="tr-TR" sz="1600" b="1" dirty="0">
              <a:solidFill>
                <a:srgbClr val="000000"/>
              </a:solidFill>
              <a:latin typeface="Calibri" panose="020F050202020403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57200" y="2060575"/>
            <a:ext cx="8229600" cy="458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indent="-341313" eaLnBrk="1" hangingPunct="1">
              <a:lnSpc>
                <a:spcPct val="80000"/>
              </a:lnSpc>
              <a:spcBef>
                <a:spcPts val="5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 b="1">
                <a:solidFill>
                  <a:srgbClr val="000000"/>
                </a:solidFill>
                <a:latin typeface="Calibri" pitchFamily="34" charset="0"/>
              </a:rPr>
              <a:t>İLKELER:</a:t>
            </a:r>
          </a:p>
          <a:p>
            <a:pPr marL="342900" indent="-341313" eaLnBrk="1" hangingPunct="1">
              <a:lnSpc>
                <a:spcPct val="80000"/>
              </a:lnSpc>
              <a:spcBef>
                <a:spcPts val="5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US" altLang="tr-TR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1313" algn="just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Özgürlüğünden herhangi bir şekilde yoksun bırakılan kişinin, bırakılma esnasında vücudunda meydana gelen yara</a:t>
            </a:r>
            <a:r>
              <a:rPr lang="tr-TR" altLang="tr-TR" sz="2000">
                <a:solidFill>
                  <a:srgbClr val="000000"/>
                </a:solidFill>
                <a:latin typeface="Calibri" pitchFamily="34" charset="0"/>
              </a:rPr>
              <a:t>-b</a:t>
            </a: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ere ve psikolojisinde meydana gelen tahribata dair devlet makul bir açıklama yapmak zorundadır.</a:t>
            </a:r>
          </a:p>
          <a:p>
            <a:pPr marL="342900" indent="-341313" algn="just" eaLnBrk="1" hangingPunct="1">
              <a:lnSpc>
                <a:spcPct val="80000"/>
              </a:lnSpc>
              <a:spcBef>
                <a:spcPts val="5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2900" indent="-341313" algn="just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Devlet kontrolü altında bulunan kişilere (mahpus, asker, öğrenci, çocuk, yaşlı, göçmen veya yurt sakini ve sair) insani koşulları sağlamak yükümlülüğündedir.</a:t>
            </a:r>
          </a:p>
          <a:p>
            <a:pPr marL="342900" indent="-341313" algn="just" eaLnBrk="1" hangingPunct="1">
              <a:lnSpc>
                <a:spcPct val="80000"/>
              </a:lnSpc>
              <a:spcBef>
                <a:spcPts val="5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2900" indent="-341313" algn="just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Devlet işkence, insanlık dışı ve onur kırıcı davranışta bulunma veya ceza verme yasağının ihlal edildiği iddiasına ilişkin etkili bir soruşturma yürütmekle mükelleftir</a:t>
            </a:r>
            <a:r>
              <a:rPr lang="tr-TR" altLang="tr-TR" sz="200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altLang="tr-TR" sz="2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1313" eaLnBrk="1" hangingPunct="1">
              <a:lnSpc>
                <a:spcPct val="80000"/>
              </a:lnSpc>
              <a:spcBef>
                <a:spcPts val="500"/>
              </a:spcBef>
              <a:buSzPct val="10000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tr-TR" sz="2000">
                <a:solidFill>
                  <a:srgbClr val="000000"/>
                </a:solidFill>
                <a:latin typeface="Calibri" pitchFamily="34" charset="0"/>
              </a:rPr>
              <a:t>	</a:t>
            </a:r>
          </a:p>
        </p:txBody>
      </p:sp>
      <p:sp>
        <p:nvSpPr>
          <p:cNvPr id="12292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D729EBD-0232-4FCA-8DF1-C597050BD99E}" type="slidenum">
              <a:rPr lang="en-US" altLang="tr-TR" smtClean="0"/>
              <a:pPr/>
              <a:t>2</a:t>
            </a:fld>
            <a:endParaRPr lang="en-US" alt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250825" y="7254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marL="342900" indent="-341313"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İşkence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İnsanlık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Dışı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Onur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Kırıcı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Muamelede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Bulunma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tr-TR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eya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Ceza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Verme : </a:t>
            </a:r>
            <a:b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II</a:t>
            </a:r>
            <a:r>
              <a:rPr lang="en-US" altLang="tr-TR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tr-TR" sz="2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tr-TR" sz="2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369888" y="1989138"/>
            <a:ext cx="8229600" cy="486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 dirty="0">
                <a:solidFill>
                  <a:schemeClr val="tx1"/>
                </a:solidFill>
                <a:latin typeface="Calibri" pitchFamily="34" charset="0"/>
              </a:rPr>
              <a:t>Askeri okul öğrencilerine yönelik okuldan ayrılmalarını temin edecek şekilde sistematik onur kırıcı muamelede bulunma ve düzmece disiplin cezaları verme (AYM, </a:t>
            </a:r>
            <a:r>
              <a:rPr lang="tr-TR" altLang="tr-TR" sz="2000" i="1" dirty="0">
                <a:solidFill>
                  <a:schemeClr val="tx1"/>
                </a:solidFill>
                <a:latin typeface="Calibri" pitchFamily="34" charset="0"/>
              </a:rPr>
              <a:t>Bayram Tuğrul Yıldırım ve Hasan Yıldırım</a:t>
            </a:r>
            <a:r>
              <a:rPr lang="tr-TR" altLang="tr-TR" sz="2000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tr-TR" altLang="tr-TR" sz="2000" dirty="0" err="1">
                <a:solidFill>
                  <a:schemeClr val="tx1"/>
                </a:solidFill>
                <a:latin typeface="Calibri" pitchFamily="34" charset="0"/>
              </a:rPr>
              <a:t>B.No</a:t>
            </a:r>
            <a:r>
              <a:rPr lang="tr-TR" altLang="tr-TR" sz="2000" dirty="0">
                <a:solidFill>
                  <a:schemeClr val="tx1"/>
                </a:solidFill>
                <a:latin typeface="Calibri" pitchFamily="34" charset="0"/>
              </a:rPr>
              <a:t>: 2014/5280, 24.05.2018, AYM).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Gözaltında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işkence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ve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kötü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muamele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(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AİHM, </a:t>
            </a:r>
            <a:r>
              <a:rPr lang="tr-TR" altLang="tr-TR" sz="2000" i="1" dirty="0">
                <a:solidFill>
                  <a:srgbClr val="000000"/>
                </a:solidFill>
                <a:latin typeface="Calibri" pitchFamily="34" charset="0"/>
              </a:rPr>
              <a:t>Orhan / Türkiye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tr-TR" altLang="tr-TR" sz="2000" dirty="0" err="1">
                <a:solidFill>
                  <a:srgbClr val="000000"/>
                </a:solidFill>
                <a:latin typeface="Calibri" pitchFamily="34" charset="0"/>
              </a:rPr>
              <a:t>B.No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: 25656/94, 18.06.2002,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Gökhan</a:t>
            </a:r>
            <a:r>
              <a:rPr lang="en-US" altLang="tr-TR" sz="20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Eski</a:t>
            </a:r>
            <a:r>
              <a:rPr lang="en-US" altLang="tr-TR" sz="2000" i="1" dirty="0">
                <a:solidFill>
                  <a:srgbClr val="000000"/>
                </a:solidFill>
                <a:latin typeface="Calibri" pitchFamily="34" charset="0"/>
              </a:rPr>
              <a:t>/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Türkiye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 B. No: 8354/04, 05.06.2012,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Fahriye</a:t>
            </a:r>
            <a:r>
              <a:rPr lang="en-US" altLang="tr-TR" sz="20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Çalışkan</a:t>
            </a:r>
            <a:r>
              <a:rPr lang="en-US" altLang="tr-TR" sz="2000" i="1" dirty="0">
                <a:solidFill>
                  <a:srgbClr val="000000"/>
                </a:solidFill>
                <a:latin typeface="Calibri" pitchFamily="34" charset="0"/>
              </a:rPr>
              <a:t> /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Türkiye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Calibri" pitchFamily="34" charset="0"/>
              </a:rPr>
              <a:t>B.No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: 40516/98, 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02.10.2007)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Gözaltında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psikolojik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altLang="tr-TR" sz="2000" dirty="0" err="1">
                <a:solidFill>
                  <a:srgbClr val="000000"/>
                </a:solidFill>
                <a:latin typeface="Calibri" pitchFamily="34" charset="0"/>
              </a:rPr>
              <a:t>baskı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(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AİHM,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Gafgen</a:t>
            </a:r>
            <a:r>
              <a:rPr lang="en-US" altLang="tr-TR" sz="2000" i="1" dirty="0">
                <a:solidFill>
                  <a:srgbClr val="000000"/>
                </a:solidFill>
                <a:latin typeface="Calibri" pitchFamily="34" charset="0"/>
              </a:rPr>
              <a:t> / </a:t>
            </a:r>
            <a:r>
              <a:rPr lang="en-US" altLang="tr-TR" sz="2000" i="1" dirty="0" err="1">
                <a:solidFill>
                  <a:srgbClr val="000000"/>
                </a:solidFill>
                <a:latin typeface="Calibri" pitchFamily="34" charset="0"/>
              </a:rPr>
              <a:t>Almanya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 B.No:22978/05, 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01.06.2010)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altLang="tr-TR" sz="2000" dirty="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tr-TR" altLang="tr-TR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Kişinin </a:t>
            </a:r>
            <a:r>
              <a:rPr lang="tr-TR" altLang="tr-TR" sz="2000" dirty="0" err="1">
                <a:solidFill>
                  <a:srgbClr val="000000"/>
                </a:solidFill>
                <a:latin typeface="Calibri" pitchFamily="34" charset="0"/>
              </a:rPr>
              <a:t>GGM’de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 10 gün boyunca keyfi olarak müşahede odasında tutulması (AYM; </a:t>
            </a:r>
            <a:r>
              <a:rPr lang="tr-TR" altLang="tr-TR" sz="2000" i="1" dirty="0">
                <a:solidFill>
                  <a:srgbClr val="000000"/>
                </a:solidFill>
                <a:latin typeface="Calibri" pitchFamily="34" charset="0"/>
              </a:rPr>
              <a:t>Y.K</a:t>
            </a:r>
            <a:r>
              <a:rPr lang="tr-TR" altLang="tr-TR" sz="2000" dirty="0">
                <a:solidFill>
                  <a:srgbClr val="000000"/>
                </a:solidFill>
                <a:latin typeface="Calibri" pitchFamily="34" charset="0"/>
              </a:rPr>
              <a:t>., B.No:2013/14347, 02.06.2020).</a:t>
            </a:r>
            <a:endParaRPr lang="en-US" altLang="tr-TR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 dirty="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eaLnBrk="1" hangingPunct="1">
              <a:lnSpc>
                <a:spcPct val="80000"/>
              </a:lnSpc>
              <a:spcBef>
                <a:spcPts val="55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BD61D1-1491-4C25-A7A1-37B074DBF6F0}" type="slidenum">
              <a:rPr lang="en-US" altLang="tr-TR" smtClean="0"/>
              <a:pPr/>
              <a:t>3</a:t>
            </a:fld>
            <a:endParaRPr lang="en-US" alt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sz="2400" b="1">
                <a:cs typeface="Times New Roman" pitchFamily="18" charset="0"/>
              </a:rPr>
              <a:t>İşkence, İnsanlık Dışı ve Onur Kırıcı Muamelede Bulunma Veya Ceza Verme : </a:t>
            </a:r>
            <a:br>
              <a:rPr lang="en-US" altLang="tr-TR" sz="2400" b="1">
                <a:cs typeface="Times New Roman" pitchFamily="18" charset="0"/>
              </a:rPr>
            </a:br>
            <a:r>
              <a:rPr lang="en-US" altLang="tr-TR" sz="2400" b="1">
                <a:cs typeface="Times New Roman" pitchFamily="18" charset="0"/>
              </a:rPr>
              <a:t>II</a:t>
            </a:r>
            <a:r>
              <a:rPr lang="tr-TR" altLang="tr-TR" sz="2400" b="1">
                <a:cs typeface="Times New Roman" pitchFamily="18" charset="0"/>
              </a:rPr>
              <a:t>I</a:t>
            </a:r>
            <a:endParaRPr lang="tr-TR" altLang="tr-TR" sz="2400"/>
          </a:p>
        </p:txBody>
      </p:sp>
      <p:sp>
        <p:nvSpPr>
          <p:cNvPr id="1433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8013" cy="4783137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/>
              <a:t>Cezaevin</a:t>
            </a:r>
            <a:r>
              <a:rPr lang="tr-TR" altLang="tr-TR" sz="2000"/>
              <a:t>e yönelik operasyonda aşırı güç kullanılması </a:t>
            </a:r>
            <a:r>
              <a:rPr lang="en-US" altLang="tr-TR" sz="2000"/>
              <a:t>(</a:t>
            </a:r>
            <a:r>
              <a:rPr lang="tr-TR" altLang="tr-TR" sz="2000"/>
              <a:t>AİHM, </a:t>
            </a:r>
            <a:r>
              <a:rPr lang="en-US" altLang="tr-TR" sz="2000" i="1"/>
              <a:t>Saçılık ve </a:t>
            </a:r>
            <a:r>
              <a:rPr lang="tr-TR" altLang="tr-TR" sz="2000" i="1"/>
              <a:t>D</a:t>
            </a:r>
            <a:r>
              <a:rPr lang="en-US" altLang="tr-TR" sz="2000" i="1"/>
              <a:t>iğerleri / Türkiye</a:t>
            </a:r>
            <a:r>
              <a:rPr lang="en-US" altLang="tr-TR" sz="2000"/>
              <a:t>, </a:t>
            </a:r>
            <a:r>
              <a:rPr lang="tr-TR" altLang="tr-TR" sz="2000"/>
              <a:t>B.No:43044/05, 45001/05 0</a:t>
            </a:r>
            <a:r>
              <a:rPr lang="en-US" altLang="tr-TR" sz="2000"/>
              <a:t>5.07.2011</a:t>
            </a:r>
            <a:r>
              <a:rPr lang="tr-TR" altLang="tr-TR" sz="2000"/>
              <a:t>; AYM, </a:t>
            </a:r>
            <a:r>
              <a:rPr lang="tr-TR" altLang="tr-TR" sz="2000" i="1"/>
              <a:t>F.E. ve Diğerleri</a:t>
            </a:r>
            <a:r>
              <a:rPr lang="tr-TR" altLang="tr-TR" sz="2000"/>
              <a:t>, B.No: 2014/15586, 23.01.2019</a:t>
            </a:r>
            <a:r>
              <a:rPr lang="en-US" altLang="tr-TR" sz="2000"/>
              <a:t>)</a:t>
            </a:r>
            <a:r>
              <a:rPr lang="tr-TR" altLang="tr-TR" sz="2000"/>
              <a:t>.</a:t>
            </a:r>
            <a:endParaRPr lang="en-US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/>
              <a:t>Cezaevi</a:t>
            </a:r>
            <a:r>
              <a:rPr lang="tr-TR" altLang="tr-TR" sz="2000"/>
              <a:t>/tutulma </a:t>
            </a:r>
            <a:r>
              <a:rPr lang="en-US" altLang="tr-TR" sz="2000"/>
              <a:t>koşullarının insani olmaması (</a:t>
            </a:r>
            <a:r>
              <a:rPr lang="tr-TR" altLang="tr-TR" sz="2000"/>
              <a:t>AİHM, </a:t>
            </a:r>
            <a:r>
              <a:rPr lang="en-US" altLang="tr-TR" sz="2000" i="1"/>
              <a:t>X / Türkiye</a:t>
            </a:r>
            <a:r>
              <a:rPr lang="en-US" altLang="tr-TR" sz="2000"/>
              <a:t>, </a:t>
            </a:r>
            <a:r>
              <a:rPr lang="tr-TR" altLang="tr-TR" sz="2000"/>
              <a:t>B.No:24626/09, </a:t>
            </a:r>
            <a:r>
              <a:rPr lang="en-US" altLang="tr-TR" sz="2000"/>
              <a:t>09.02.2012</a:t>
            </a:r>
            <a:r>
              <a:rPr lang="tr-TR" altLang="tr-TR" sz="2000"/>
              <a:t>, </a:t>
            </a:r>
            <a:r>
              <a:rPr lang="tr-TR" altLang="tr-TR" sz="2000" i="1"/>
              <a:t>Scoppola / İtalya</a:t>
            </a:r>
            <a:r>
              <a:rPr lang="tr-TR" altLang="tr-TR" sz="2000"/>
              <a:t>, B.No: 50550/06, 10.06.2008</a:t>
            </a:r>
            <a:r>
              <a:rPr lang="en-US" altLang="tr-TR" sz="2000"/>
              <a:t>)</a:t>
            </a:r>
            <a:r>
              <a:rPr lang="tr-TR" altLang="tr-TR" sz="2000"/>
              <a:t>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/>
              <a:t>Askerlik hizmeti  sırasında karşılaşılan kötü muamele (</a:t>
            </a:r>
            <a:r>
              <a:rPr lang="tr-TR" altLang="tr-TR" sz="2000"/>
              <a:t>AİHM, </a:t>
            </a:r>
            <a:r>
              <a:rPr lang="tr-TR" altLang="tr-TR" sz="2000" i="1"/>
              <a:t>Osman Murat Ülke </a:t>
            </a:r>
            <a:r>
              <a:rPr lang="en-US" altLang="tr-TR" sz="2000" i="1"/>
              <a:t>/ Türkiye</a:t>
            </a:r>
            <a:r>
              <a:rPr lang="en-US" altLang="tr-TR" sz="2000"/>
              <a:t>,</a:t>
            </a:r>
            <a:r>
              <a:rPr lang="tr-TR" altLang="tr-TR" sz="2000"/>
              <a:t> B.No:39437/98,</a:t>
            </a:r>
            <a:r>
              <a:rPr lang="en-US" altLang="tr-TR" sz="2000"/>
              <a:t> 24.01.2006)</a:t>
            </a:r>
            <a:r>
              <a:rPr lang="tr-TR" altLang="tr-TR" sz="2000"/>
              <a:t>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/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</p:txBody>
      </p:sp>
      <p:sp>
        <p:nvSpPr>
          <p:cNvPr id="14340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422F5FE-A9A6-4573-BB34-BDEB51D1BBFC}" type="slidenum">
              <a:rPr lang="en-US" altLang="tr-TR" smtClean="0"/>
              <a:pPr/>
              <a:t>4</a:t>
            </a:fld>
            <a:endParaRPr lang="en-US" alt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8013" cy="1433513"/>
          </a:xfrm>
        </p:spPr>
        <p:txBody>
          <a:bodyPr/>
          <a:lstStyle/>
          <a:p>
            <a:r>
              <a:rPr lang="en-US" altLang="tr-TR" sz="2400" b="1" dirty="0" err="1">
                <a:cs typeface="Times New Roman" pitchFamily="18" charset="0"/>
              </a:rPr>
              <a:t>İşkence</a:t>
            </a:r>
            <a:r>
              <a:rPr lang="en-US" altLang="tr-TR" sz="2400" b="1" dirty="0">
                <a:cs typeface="Times New Roman" pitchFamily="18" charset="0"/>
              </a:rPr>
              <a:t>, </a:t>
            </a:r>
            <a:r>
              <a:rPr lang="en-US" altLang="tr-TR" sz="2400" b="1" dirty="0" err="1">
                <a:cs typeface="Times New Roman" pitchFamily="18" charset="0"/>
              </a:rPr>
              <a:t>İnsanlık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Dışı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ve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Onur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Kırıcı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Muamelede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Bulunma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r>
              <a:rPr lang="en-US" altLang="tr-TR" sz="2400" b="1" dirty="0" err="1">
                <a:cs typeface="Times New Roman" pitchFamily="18" charset="0"/>
              </a:rPr>
              <a:t>eya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Ceza</a:t>
            </a:r>
            <a:r>
              <a:rPr lang="en-US" altLang="tr-TR" sz="2400" b="1" dirty="0">
                <a:cs typeface="Times New Roman" pitchFamily="18" charset="0"/>
              </a:rPr>
              <a:t> Verme : </a:t>
            </a:r>
            <a:br>
              <a:rPr lang="en-US" altLang="tr-TR" sz="2400" b="1" dirty="0">
                <a:cs typeface="Times New Roman" pitchFamily="18" charset="0"/>
              </a:rPr>
            </a:br>
            <a:r>
              <a:rPr lang="en-US" altLang="tr-TR" sz="2400" b="1" dirty="0">
                <a:cs typeface="Times New Roman" pitchFamily="18" charset="0"/>
              </a:rPr>
              <a:t>I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endParaRPr lang="tr-TR" altLang="tr-TR" sz="2400" dirty="0"/>
          </a:p>
        </p:txBody>
      </p:sp>
      <p:sp>
        <p:nvSpPr>
          <p:cNvPr id="1536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42913" y="2333625"/>
            <a:ext cx="8228012" cy="4524375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400" dirty="0"/>
              <a:t>Gezi Parkı olaylarında kolluğun ve bir sivilin kötü muamele uyguladığı tespit edilmesine rağmen haklarında sırasıyla HAGB veya adli para cezası kararı verilmesi -ihlal (AYM;  </a:t>
            </a:r>
            <a:r>
              <a:rPr lang="tr-TR" altLang="tr-TR" sz="2400" i="1" dirty="0"/>
              <a:t>Doğukan Bilir</a:t>
            </a:r>
            <a:r>
              <a:rPr lang="tr-TR" altLang="tr-TR" sz="2400" dirty="0"/>
              <a:t>, </a:t>
            </a:r>
            <a:r>
              <a:rPr lang="tr-TR" altLang="tr-TR" sz="2400" dirty="0" err="1"/>
              <a:t>B.No</a:t>
            </a:r>
            <a:r>
              <a:rPr lang="tr-TR" altLang="tr-TR" sz="2400" dirty="0"/>
              <a:t>: 2014/15736, 29.05.2019; </a:t>
            </a:r>
            <a:r>
              <a:rPr lang="tr-TR" altLang="tr-TR" sz="2400" i="1" dirty="0"/>
              <a:t>Elif Aydın Dost</a:t>
            </a:r>
            <a:r>
              <a:rPr lang="tr-TR" altLang="tr-TR" sz="2400" dirty="0"/>
              <a:t>, 2019/19954, 12.06.2018).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400" dirty="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400" dirty="0"/>
              <a:t>Gösteri sırasında polis müdahalesi, soruşturmada sadece polis tutanağına dayanılarak KYOK kararı verilmesi (AYM, </a:t>
            </a:r>
            <a:r>
              <a:rPr lang="tr-TR" altLang="tr-TR" sz="2400" i="1" dirty="0"/>
              <a:t>Deniz Ünsal</a:t>
            </a:r>
            <a:r>
              <a:rPr lang="tr-TR" altLang="tr-TR" sz="2400" dirty="0"/>
              <a:t>, B.No:2016/6211, 08.07.2020).  </a:t>
            </a:r>
            <a:endParaRPr lang="en-US" altLang="tr-TR" sz="2400" dirty="0"/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dirty="0"/>
          </a:p>
        </p:txBody>
      </p:sp>
      <p:sp>
        <p:nvSpPr>
          <p:cNvPr id="15364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7A9C106-1374-4796-BAA3-7404B4618F07}" type="slidenum">
              <a:rPr lang="en-US" altLang="tr-TR" smtClean="0"/>
              <a:pPr/>
              <a:t>5</a:t>
            </a:fld>
            <a:endParaRPr lang="en-US" alt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8228012" cy="1433512"/>
          </a:xfrm>
        </p:spPr>
        <p:txBody>
          <a:bodyPr/>
          <a:lstStyle/>
          <a:p>
            <a:r>
              <a:rPr lang="en-US" altLang="tr-TR" sz="2400" b="1" dirty="0" err="1">
                <a:cs typeface="Times New Roman" pitchFamily="18" charset="0"/>
              </a:rPr>
              <a:t>İşkence</a:t>
            </a:r>
            <a:r>
              <a:rPr lang="en-US" altLang="tr-TR" sz="2400" b="1" dirty="0">
                <a:cs typeface="Times New Roman" pitchFamily="18" charset="0"/>
              </a:rPr>
              <a:t>, </a:t>
            </a:r>
            <a:r>
              <a:rPr lang="en-US" altLang="tr-TR" sz="2400" b="1" dirty="0" err="1">
                <a:cs typeface="Times New Roman" pitchFamily="18" charset="0"/>
              </a:rPr>
              <a:t>İnsanlık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Dışı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ve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Onur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Kırıcı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Muamelede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Bulunma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r>
              <a:rPr lang="en-US" altLang="tr-TR" sz="2400" b="1" dirty="0" err="1">
                <a:cs typeface="Times New Roman" pitchFamily="18" charset="0"/>
              </a:rPr>
              <a:t>eya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Ceza</a:t>
            </a:r>
            <a:r>
              <a:rPr lang="en-US" altLang="tr-TR" sz="2400" b="1" dirty="0">
                <a:cs typeface="Times New Roman" pitchFamily="18" charset="0"/>
              </a:rPr>
              <a:t> Verme : </a:t>
            </a:r>
            <a:br>
              <a:rPr lang="en-US" altLang="tr-TR" sz="2400" b="1" dirty="0">
                <a:cs typeface="Times New Roman" pitchFamily="18" charset="0"/>
              </a:rPr>
            </a:br>
            <a:r>
              <a:rPr lang="tr-TR" altLang="tr-TR" sz="2400" b="1" dirty="0">
                <a:cs typeface="Times New Roman" pitchFamily="18" charset="0"/>
              </a:rPr>
              <a:t>V</a:t>
            </a:r>
            <a:endParaRPr lang="tr-TR" altLang="tr-TR" sz="2400" dirty="0"/>
          </a:p>
        </p:txBody>
      </p:sp>
      <p:sp>
        <p:nvSpPr>
          <p:cNvPr id="163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2108200"/>
            <a:ext cx="8228013" cy="4424363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Kalabalık odada kalma -ihlal değil (AYM, </a:t>
            </a:r>
            <a:r>
              <a:rPr lang="tr-TR" altLang="tr-TR" sz="2000" i="1">
                <a:solidFill>
                  <a:schemeClr val="tx1"/>
                </a:solidFill>
              </a:rPr>
              <a:t>Mehmet Hanifi Baki</a:t>
            </a:r>
            <a:r>
              <a:rPr lang="tr-TR" altLang="tr-TR" sz="2000">
                <a:solidFill>
                  <a:schemeClr val="tx1"/>
                </a:solidFill>
              </a:rPr>
              <a:t>, B.No:2017/36197, 27.06.2018).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2.5 yıl tek başına hücrede tutulma (AYM, </a:t>
            </a:r>
            <a:r>
              <a:rPr lang="tr-TR" altLang="tr-TR" sz="2000" i="1">
                <a:solidFill>
                  <a:schemeClr val="tx1"/>
                </a:solidFill>
              </a:rPr>
              <a:t>Timur Demir</a:t>
            </a:r>
            <a:r>
              <a:rPr lang="tr-TR" altLang="tr-TR" sz="2000">
                <a:solidFill>
                  <a:schemeClr val="tx1"/>
                </a:solidFill>
              </a:rPr>
              <a:t>, B.No:2018/33190, 09.05.2019, ihlal yok).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Ağır psikolojik sorunlar yaşayan mahpusun ceza infaz kurumunda tutulmaya devam etmesi (AİHM, </a:t>
            </a:r>
            <a:r>
              <a:rPr lang="tr-TR" altLang="tr-TR" sz="2000" i="1">
                <a:solidFill>
                  <a:schemeClr val="tx1"/>
                </a:solidFill>
              </a:rPr>
              <a:t>Gömi / Türkiye</a:t>
            </a:r>
            <a:r>
              <a:rPr lang="tr-TR" altLang="tr-TR" sz="2000">
                <a:solidFill>
                  <a:schemeClr val="tx1"/>
                </a:solidFill>
              </a:rPr>
              <a:t>, B.No: 38704/11, 19.02.2019).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Vejeteryan mahpusun talebinin reddi (AYM, </a:t>
            </a:r>
            <a:r>
              <a:rPr lang="tr-TR" altLang="tr-TR" sz="2000" i="1">
                <a:solidFill>
                  <a:schemeClr val="tx1"/>
                </a:solidFill>
              </a:rPr>
              <a:t>Şehmus Özsubaşı</a:t>
            </a:r>
            <a:r>
              <a:rPr lang="tr-TR" altLang="tr-TR" sz="2000">
                <a:solidFill>
                  <a:schemeClr val="tx1"/>
                </a:solidFill>
              </a:rPr>
              <a:t>, B.No: 2013/2582, 03.03.2016). </a:t>
            </a:r>
          </a:p>
        </p:txBody>
      </p:sp>
      <p:sp>
        <p:nvSpPr>
          <p:cNvPr id="16388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AED574E-1540-4355-8157-81DDCAB150E9}" type="slidenum">
              <a:rPr lang="en-US" altLang="tr-TR" smtClean="0"/>
              <a:pPr/>
              <a:t>6</a:t>
            </a:fld>
            <a:endParaRPr lang="en-US" alt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3 Başlık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8013" cy="1433512"/>
          </a:xfrm>
        </p:spPr>
        <p:txBody>
          <a:bodyPr>
            <a:normAutofit fontScale="90000"/>
          </a:bodyPr>
          <a:lstStyle/>
          <a:p>
            <a:r>
              <a:rPr lang="tr-TR" altLang="tr-TR" sz="2400" b="1" dirty="0">
                <a:cs typeface="Times New Roman" pitchFamily="18" charset="0"/>
              </a:rPr>
              <a:t/>
            </a:r>
            <a:br>
              <a:rPr lang="tr-TR" altLang="tr-TR" sz="2400" b="1" dirty="0">
                <a:cs typeface="Times New Roman" pitchFamily="18" charset="0"/>
              </a:rPr>
            </a:br>
            <a:r>
              <a:rPr lang="tr-TR" altLang="tr-TR" sz="2400" b="1" dirty="0">
                <a:cs typeface="Times New Roman" pitchFamily="18" charset="0"/>
              </a:rPr>
              <a:t/>
            </a:r>
            <a:br>
              <a:rPr lang="tr-TR" altLang="tr-TR" sz="2400" b="1" dirty="0">
                <a:cs typeface="Times New Roman" pitchFamily="18" charset="0"/>
              </a:rPr>
            </a:br>
            <a:r>
              <a:rPr lang="en-US" altLang="tr-TR" sz="2400" b="1" dirty="0" err="1">
                <a:cs typeface="Times New Roman" pitchFamily="18" charset="0"/>
              </a:rPr>
              <a:t>İşkence</a:t>
            </a:r>
            <a:r>
              <a:rPr lang="en-US" altLang="tr-TR" sz="2400" b="1" dirty="0">
                <a:cs typeface="Times New Roman" pitchFamily="18" charset="0"/>
              </a:rPr>
              <a:t>, </a:t>
            </a:r>
            <a:r>
              <a:rPr lang="en-US" altLang="tr-TR" sz="2400" b="1" dirty="0" err="1">
                <a:cs typeface="Times New Roman" pitchFamily="18" charset="0"/>
              </a:rPr>
              <a:t>İnsanlık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Dışı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ve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Onur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Kırıcı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Muamelede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Bulunma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tr-TR" altLang="tr-TR" sz="2400" b="1" dirty="0">
                <a:cs typeface="Times New Roman" pitchFamily="18" charset="0"/>
              </a:rPr>
              <a:t>v</a:t>
            </a:r>
            <a:r>
              <a:rPr lang="en-US" altLang="tr-TR" sz="2400" b="1" dirty="0" err="1">
                <a:cs typeface="Times New Roman" pitchFamily="18" charset="0"/>
              </a:rPr>
              <a:t>eya</a:t>
            </a:r>
            <a:r>
              <a:rPr lang="en-US" altLang="tr-TR" sz="2400" b="1" dirty="0">
                <a:cs typeface="Times New Roman" pitchFamily="18" charset="0"/>
              </a:rPr>
              <a:t> </a:t>
            </a:r>
            <a:r>
              <a:rPr lang="en-US" altLang="tr-TR" sz="2400" b="1" dirty="0" err="1">
                <a:cs typeface="Times New Roman" pitchFamily="18" charset="0"/>
              </a:rPr>
              <a:t>Ceza</a:t>
            </a:r>
            <a:r>
              <a:rPr lang="en-US" altLang="tr-TR" sz="2400" b="1" dirty="0">
                <a:cs typeface="Times New Roman" pitchFamily="18" charset="0"/>
              </a:rPr>
              <a:t> Verme : </a:t>
            </a:r>
            <a:br>
              <a:rPr lang="en-US" altLang="tr-TR" sz="2400" b="1" dirty="0">
                <a:cs typeface="Times New Roman" pitchFamily="18" charset="0"/>
              </a:rPr>
            </a:br>
            <a:r>
              <a:rPr lang="tr-TR" altLang="tr-TR" sz="2400" b="1" dirty="0">
                <a:cs typeface="Times New Roman" pitchFamily="18" charset="0"/>
              </a:rPr>
              <a:t>VI</a:t>
            </a:r>
            <a:r>
              <a:rPr lang="en-US" altLang="tr-TR" b="1" dirty="0">
                <a:cs typeface="Times New Roman" pitchFamily="18" charset="0"/>
              </a:rPr>
              <a:t/>
            </a:r>
            <a:br>
              <a:rPr lang="en-US" altLang="tr-TR" b="1" dirty="0">
                <a:cs typeface="Times New Roman" pitchFamily="18" charset="0"/>
              </a:rPr>
            </a:br>
            <a:endParaRPr lang="tr-TR" altLang="tr-TR" dirty="0"/>
          </a:p>
        </p:txBody>
      </p:sp>
      <p:sp>
        <p:nvSpPr>
          <p:cNvPr id="17411" name="4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1838325"/>
            <a:ext cx="8239125" cy="4237038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Cezaevindeki muamele ve ölüm (AYM, </a:t>
            </a:r>
            <a:r>
              <a:rPr lang="tr-TR" altLang="tr-TR" sz="2000" i="1">
                <a:solidFill>
                  <a:schemeClr val="tx1"/>
                </a:solidFill>
              </a:rPr>
              <a:t>Ahmet Şenol ve Diğerleri</a:t>
            </a:r>
            <a:r>
              <a:rPr lang="tr-TR" altLang="tr-TR" sz="2000">
                <a:solidFill>
                  <a:schemeClr val="tx1"/>
                </a:solidFill>
              </a:rPr>
              <a:t>, B.No:2014/16947, 22.02.2018). 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Cezaevi koşulları nedeniyle gerekli tedavinin sağlamaması (AYM, </a:t>
            </a:r>
            <a:r>
              <a:rPr lang="tr-TR" altLang="tr-TR" sz="2000" i="1">
                <a:solidFill>
                  <a:schemeClr val="tx1"/>
                </a:solidFill>
              </a:rPr>
              <a:t>Mete Dursun</a:t>
            </a:r>
            <a:r>
              <a:rPr lang="tr-TR" altLang="tr-TR" sz="2000">
                <a:solidFill>
                  <a:schemeClr val="tx1"/>
                </a:solidFill>
              </a:rPr>
              <a:t>, B.No:2012/1195, 18.11.2015).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>
                <a:solidFill>
                  <a:schemeClr val="tx1"/>
                </a:solidFill>
              </a:rPr>
              <a:t>Geri Gönderme merkezlerindeki koşulların insani olmaması (AYM, </a:t>
            </a:r>
            <a:r>
              <a:rPr lang="tr-TR" altLang="tr-TR" sz="2000" i="1">
                <a:solidFill>
                  <a:schemeClr val="tx1"/>
                </a:solidFill>
              </a:rPr>
              <a:t>K.A.</a:t>
            </a:r>
            <a:r>
              <a:rPr lang="tr-TR" altLang="tr-TR" sz="2000">
                <a:solidFill>
                  <a:schemeClr val="tx1"/>
                </a:solidFill>
              </a:rPr>
              <a:t>, B.No: 2014/13044, 11.11.2015).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>
                <a:solidFill>
                  <a:schemeClr val="tx1"/>
                </a:solidFill>
              </a:rPr>
              <a:t>Kelepçe kullanımında ölçüsüzlük  (</a:t>
            </a:r>
            <a:r>
              <a:rPr lang="tr-TR" altLang="tr-TR" sz="2000">
                <a:solidFill>
                  <a:schemeClr val="tx1"/>
                </a:solidFill>
              </a:rPr>
              <a:t>AİHM, </a:t>
            </a:r>
            <a:r>
              <a:rPr lang="en-US" altLang="tr-TR" sz="2000" i="1">
                <a:solidFill>
                  <a:schemeClr val="tx1"/>
                </a:solidFill>
              </a:rPr>
              <a:t>Erdoğan Yağız / Türkiye</a:t>
            </a:r>
            <a:r>
              <a:rPr lang="en-US" altLang="tr-TR" sz="2000">
                <a:solidFill>
                  <a:schemeClr val="tx1"/>
                </a:solidFill>
              </a:rPr>
              <a:t>,</a:t>
            </a:r>
            <a:r>
              <a:rPr lang="tr-TR" altLang="tr-TR" sz="2000">
                <a:solidFill>
                  <a:schemeClr val="tx1"/>
                </a:solidFill>
              </a:rPr>
              <a:t> B.no:27473/02,</a:t>
            </a:r>
            <a:r>
              <a:rPr lang="en-US" altLang="tr-TR" sz="2000">
                <a:solidFill>
                  <a:schemeClr val="tx1"/>
                </a:solidFill>
              </a:rPr>
              <a:t> 06.03.2007)</a:t>
            </a:r>
            <a:r>
              <a:rPr lang="tr-TR" altLang="tr-TR" sz="2000">
                <a:solidFill>
                  <a:schemeClr val="tx1"/>
                </a:solidFill>
              </a:rPr>
              <a:t>.</a:t>
            </a:r>
            <a:endParaRPr lang="en-US" altLang="tr-TR" sz="2000">
              <a:solidFill>
                <a:schemeClr val="tx1"/>
              </a:solidFill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400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  <a:p>
            <a:pPr marL="341313" indent="-341313" algn="just" eaLnBrk="1" hangingPunct="1">
              <a:lnSpc>
                <a:spcPct val="80000"/>
              </a:lnSpc>
              <a:spcBef>
                <a:spcPts val="550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</p:txBody>
      </p:sp>
      <p:sp>
        <p:nvSpPr>
          <p:cNvPr id="17412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286A20E-401B-4698-A00A-A2577A208245}" type="slidenum">
              <a:rPr lang="en-US" altLang="tr-TR" smtClean="0"/>
              <a:pPr/>
              <a:t>7</a:t>
            </a:fld>
            <a:endParaRPr lang="en-US" alt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428625" y="573088"/>
            <a:ext cx="8229600" cy="11890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İşkence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İnsanlık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Dışı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Onur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Kırıcı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Muamelede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Bulunma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tr-TR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eya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tr-TR" sz="2800" b="1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Ceza</a:t>
            </a:r>
            <a: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Verme : </a:t>
            </a:r>
            <a:br>
              <a:rPr lang="en-US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</a:br>
            <a:r>
              <a:rPr lang="tr-TR" altLang="tr-TR" sz="2800" b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VII</a:t>
            </a:r>
            <a:endParaRPr lang="en-US" altLang="tr-TR" sz="2800" b="1" dirty="0">
              <a:solidFill>
                <a:srgbClr val="0000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547688" y="1947863"/>
            <a:ext cx="7991475" cy="4032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Eğitim / koruma kurumlarına ilişkin pozitif yükümlülük/güvenliğin sağlanamaması (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AİHM, </a:t>
            </a:r>
            <a:r>
              <a:rPr lang="en-US" altLang="tr-TR" sz="2200" i="1">
                <a:solidFill>
                  <a:srgbClr val="000000"/>
                </a:solidFill>
                <a:latin typeface="Calibri" pitchFamily="34" charset="0"/>
              </a:rPr>
              <a:t>Kayak / Türkiye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 B.No:60444/08,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 10.07.2012)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2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Gösteriye müdahale sırasında orantısız güç kullanımı / planlamada eksiklik (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AİHM, </a:t>
            </a:r>
            <a:r>
              <a:rPr lang="en-US" altLang="tr-TR" sz="2200" i="1">
                <a:solidFill>
                  <a:srgbClr val="000000"/>
                </a:solidFill>
                <a:latin typeface="Calibri" pitchFamily="34" charset="0"/>
              </a:rPr>
              <a:t>Samüt Karabulut / Türkiye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,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 B.No:16999/04, 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 27.01.2009 ; </a:t>
            </a:r>
            <a:r>
              <a:rPr lang="en-US" altLang="tr-TR" sz="2200" i="1">
                <a:solidFill>
                  <a:srgbClr val="000000"/>
                </a:solidFill>
                <a:latin typeface="Calibri" pitchFamily="34" charset="0"/>
              </a:rPr>
              <a:t>Nihal Pekaslan ve diğerleri / Türkiye</a:t>
            </a:r>
            <a:r>
              <a:rPr lang="tr-TR" altLang="tr-TR" sz="2200" i="1">
                <a:solidFill>
                  <a:srgbClr val="000000"/>
                </a:solidFill>
                <a:latin typeface="Calibri" pitchFamily="34" charset="0"/>
              </a:rPr>
              <a:t>, B.No: 4572/06, 5684/06, </a:t>
            </a: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20.03.2012</a:t>
            </a:r>
            <a:r>
              <a:rPr lang="tr-TR" altLang="tr-TR" sz="2200">
                <a:solidFill>
                  <a:srgbClr val="000000"/>
                </a:solidFill>
                <a:latin typeface="Calibri" pitchFamily="34" charset="0"/>
              </a:rPr>
              <a:t>; AYM, Eda Ayşegül Kılıç, B.No:2015/12263, 16.01.2020).</a:t>
            </a:r>
            <a:endParaRPr lang="en-US" altLang="tr-TR" sz="22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SzPct val="10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20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15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1500">
              <a:solidFill>
                <a:srgbClr val="000000"/>
              </a:solidFill>
              <a:latin typeface="Calibri" pitchFamily="34" charset="0"/>
            </a:endParaRP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15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36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5BEAD5E-5713-4EC7-89DA-F87167458997}" type="slidenum">
              <a:rPr lang="en-US" altLang="tr-TR" smtClean="0"/>
              <a:pPr/>
              <a:t>8</a:t>
            </a:fld>
            <a:endParaRPr lang="en-US" altLang="tr-T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8013" cy="1433512"/>
          </a:xfrm>
        </p:spPr>
        <p:txBody>
          <a:bodyPr>
            <a:normAutofit fontScale="90000"/>
          </a:bodyPr>
          <a:lstStyle/>
          <a:p>
            <a:r>
              <a:rPr lang="tr-TR" altLang="tr-TR" sz="2800" b="1" dirty="0">
                <a:cs typeface="Times New Roman" pitchFamily="18" charset="0"/>
              </a:rPr>
              <a:t/>
            </a:r>
            <a:br>
              <a:rPr lang="tr-TR" altLang="tr-TR" sz="2800" b="1" dirty="0">
                <a:cs typeface="Times New Roman" pitchFamily="18" charset="0"/>
              </a:rPr>
            </a:br>
            <a:r>
              <a:rPr lang="tr-TR" altLang="tr-TR" sz="2800" b="1" dirty="0">
                <a:cs typeface="Times New Roman" pitchFamily="18" charset="0"/>
              </a:rPr>
              <a:t/>
            </a:r>
            <a:br>
              <a:rPr lang="tr-TR" altLang="tr-TR" sz="2800" b="1" dirty="0">
                <a:cs typeface="Times New Roman" pitchFamily="18" charset="0"/>
              </a:rPr>
            </a:br>
            <a:r>
              <a:rPr lang="en-US" altLang="tr-TR" sz="2800" b="1" dirty="0" err="1">
                <a:cs typeface="Times New Roman" pitchFamily="18" charset="0"/>
              </a:rPr>
              <a:t>İşkence</a:t>
            </a:r>
            <a:r>
              <a:rPr lang="en-US" altLang="tr-TR" sz="2800" b="1" dirty="0">
                <a:cs typeface="Times New Roman" pitchFamily="18" charset="0"/>
              </a:rPr>
              <a:t>, </a:t>
            </a:r>
            <a:r>
              <a:rPr lang="en-US" altLang="tr-TR" sz="2800" b="1" dirty="0" err="1">
                <a:cs typeface="Times New Roman" pitchFamily="18" charset="0"/>
              </a:rPr>
              <a:t>İnsanlık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Dışı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ve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Onur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Kırıcı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Muamelede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Bulunma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tr-TR" altLang="tr-TR" sz="2800" b="1" dirty="0">
                <a:cs typeface="Times New Roman" pitchFamily="18" charset="0"/>
              </a:rPr>
              <a:t>v</a:t>
            </a:r>
            <a:r>
              <a:rPr lang="en-US" altLang="tr-TR" sz="2800" b="1" dirty="0" err="1">
                <a:cs typeface="Times New Roman" pitchFamily="18" charset="0"/>
              </a:rPr>
              <a:t>eya</a:t>
            </a:r>
            <a:r>
              <a:rPr lang="en-US" altLang="tr-TR" sz="2800" b="1" dirty="0">
                <a:cs typeface="Times New Roman" pitchFamily="18" charset="0"/>
              </a:rPr>
              <a:t> </a:t>
            </a:r>
            <a:r>
              <a:rPr lang="en-US" altLang="tr-TR" sz="2800" b="1" dirty="0" err="1">
                <a:cs typeface="Times New Roman" pitchFamily="18" charset="0"/>
              </a:rPr>
              <a:t>Ceza</a:t>
            </a:r>
            <a:r>
              <a:rPr lang="en-US" altLang="tr-TR" sz="2800" b="1" dirty="0">
                <a:cs typeface="Times New Roman" pitchFamily="18" charset="0"/>
              </a:rPr>
              <a:t> Verme : </a:t>
            </a:r>
            <a:br>
              <a:rPr lang="en-US" altLang="tr-TR" sz="2800" b="1" dirty="0">
                <a:cs typeface="Times New Roman" pitchFamily="18" charset="0"/>
              </a:rPr>
            </a:br>
            <a:r>
              <a:rPr lang="tr-TR" altLang="tr-TR" sz="2800" b="1" dirty="0">
                <a:cs typeface="Times New Roman" pitchFamily="18" charset="0"/>
              </a:rPr>
              <a:t>VIII</a:t>
            </a:r>
            <a:r>
              <a:rPr lang="en-US" altLang="tr-TR" sz="2800" b="1" dirty="0">
                <a:cs typeface="Times New Roman" pitchFamily="18" charset="0"/>
              </a:rPr>
              <a:t/>
            </a:r>
            <a:br>
              <a:rPr lang="en-US" altLang="tr-TR" sz="2800" b="1" dirty="0">
                <a:cs typeface="Times New Roman" pitchFamily="18" charset="0"/>
              </a:rPr>
            </a:br>
            <a:endParaRPr lang="tr-TR" altLang="tr-TR" sz="2800" dirty="0"/>
          </a:p>
        </p:txBody>
      </p:sp>
      <p:sp>
        <p:nvSpPr>
          <p:cNvPr id="1945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457200" y="1844675"/>
            <a:ext cx="8228013" cy="4206875"/>
          </a:xfrm>
        </p:spPr>
        <p:txBody>
          <a:bodyPr/>
          <a:lstStyle/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/>
              <a:t>Özgürlükten yoksun bırakılanlara ilişkin gereken sağlık tedbirlerinin alınmaması (</a:t>
            </a:r>
            <a:r>
              <a:rPr lang="tr-TR" altLang="tr-TR" sz="2000"/>
              <a:t>AİHM, </a:t>
            </a:r>
            <a:r>
              <a:rPr lang="en-US" altLang="tr-TR" sz="2000" i="1"/>
              <a:t>Oktay Güveç / Türkiye</a:t>
            </a:r>
            <a:r>
              <a:rPr lang="en-US" altLang="tr-TR" sz="2000"/>
              <a:t>, </a:t>
            </a:r>
            <a:r>
              <a:rPr lang="tr-TR" altLang="tr-TR" sz="2000"/>
              <a:t>B.No:70337/03, </a:t>
            </a:r>
            <a:r>
              <a:rPr lang="en-US" altLang="tr-TR" sz="2000"/>
              <a:t>20.01.2009</a:t>
            </a:r>
            <a:r>
              <a:rPr lang="tr-TR" altLang="tr-TR" sz="2000"/>
              <a:t>).</a:t>
            </a:r>
            <a:r>
              <a:rPr lang="en-US" altLang="tr-TR" sz="2000"/>
              <a:t> </a:t>
            </a: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/>
              <a:t>Hastaneye götürülmek istenilen bir şizofreni hastasının ölçüsüz muamele nedeniyle ölmesi (AYM, Esma Çelebi, B.No: 2014/17591, 19.04.2017) 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tr-TR" sz="2000"/>
              <a:t>İşkence kötü muamele iddialarının etkili soruşturulmaması (</a:t>
            </a:r>
            <a:r>
              <a:rPr lang="tr-TR" altLang="tr-TR" sz="2000"/>
              <a:t>AİHM, </a:t>
            </a:r>
            <a:r>
              <a:rPr lang="en-US" altLang="tr-TR" sz="2000" i="1"/>
              <a:t>Alpar / Türkiye</a:t>
            </a:r>
            <a:r>
              <a:rPr lang="en-US" altLang="tr-TR" sz="2000"/>
              <a:t>,</a:t>
            </a:r>
            <a:r>
              <a:rPr lang="tr-TR" altLang="tr-TR" sz="2000"/>
              <a:t> B.No: 22643/07,</a:t>
            </a:r>
            <a:r>
              <a:rPr lang="en-US" altLang="tr-TR" sz="2000"/>
              <a:t> 26.01.2016</a:t>
            </a:r>
            <a:r>
              <a:rPr lang="tr-TR" altLang="tr-TR" sz="2000"/>
              <a:t>,AYM, </a:t>
            </a:r>
            <a:r>
              <a:rPr lang="tr-TR" altLang="tr-TR" sz="2000" i="1"/>
              <a:t>Mehmet Şah Araş ve Diğerleri</a:t>
            </a:r>
            <a:r>
              <a:rPr lang="tr-TR" altLang="tr-TR" sz="2000"/>
              <a:t>, B.No: 2014/798, 28.09.2016</a:t>
            </a:r>
            <a:r>
              <a:rPr lang="en-US" altLang="tr-TR" sz="2000"/>
              <a:t>)</a:t>
            </a:r>
            <a:r>
              <a:rPr lang="tr-TR" altLang="tr-TR" sz="2000"/>
              <a:t>.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000"/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tr-TR" altLang="tr-TR" sz="2000"/>
              <a:t>Üçüncü kişiler tarafından darp edilmesine ilişkin yargılamanın zamanaşımı nedeniyle düşmesi (AYM, </a:t>
            </a:r>
            <a:r>
              <a:rPr lang="tr-TR" altLang="tr-TR" sz="2000" i="1"/>
              <a:t>Bilal Çiçek</a:t>
            </a:r>
            <a:r>
              <a:rPr lang="tr-TR" altLang="tr-TR" sz="2000"/>
              <a:t>, B.No: 2014/29, 13.07.2016) veya benzer bir durumda KYOK kararı verilmesi (AYM, </a:t>
            </a:r>
            <a:r>
              <a:rPr lang="tr-TR" altLang="tr-TR" sz="2000" i="1"/>
              <a:t>Tuna Ayçiçek</a:t>
            </a:r>
            <a:r>
              <a:rPr lang="tr-TR" altLang="tr-TR" sz="2000"/>
              <a:t>, B.No: 2014/6526, 24.01.2018).  </a:t>
            </a:r>
          </a:p>
          <a:p>
            <a:pPr marL="341313" indent="-341313" algn="just" eaLnBrk="1" hangingPunct="1">
              <a:lnSpc>
                <a:spcPct val="80000"/>
              </a:lnSpc>
              <a:spcBef>
                <a:spcPts val="375"/>
              </a:spcBef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 sz="2200"/>
          </a:p>
          <a:p>
            <a:pPr marL="341313" indent="-341313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tr-TR" altLang="tr-TR"/>
          </a:p>
        </p:txBody>
      </p:sp>
      <p:sp>
        <p:nvSpPr>
          <p:cNvPr id="19460" name="3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AFEF7BA-50D5-413A-9A3D-95B457F517F3}" type="slidenum">
              <a:rPr lang="en-US" altLang="tr-TR" smtClean="0"/>
              <a:pPr/>
              <a:t>9</a:t>
            </a:fld>
            <a:endParaRPr lang="en-US" alt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982</Words>
  <Application>Microsoft Office PowerPoint</Application>
  <PresentationFormat>Ekran Gösterisi (4:3)</PresentationFormat>
  <Paragraphs>98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Slayt 1</vt:lpstr>
      <vt:lpstr>Slayt 2</vt:lpstr>
      <vt:lpstr>Slayt 3</vt:lpstr>
      <vt:lpstr>İşkence, İnsanlık Dışı ve Onur Kırıcı Muamelede Bulunma Veya Ceza Verme :  III</vt:lpstr>
      <vt:lpstr>İşkence, İnsanlık Dışı ve Onur Kırıcı Muamelede Bulunma veya Ceza Verme :  IV</vt:lpstr>
      <vt:lpstr>İşkence, İnsanlık Dışı ve Onur Kırıcı Muamelede Bulunma veya Ceza Verme :  V</vt:lpstr>
      <vt:lpstr>  İşkence, İnsanlık Dışı ve Onur Kırıcı Muamelede Bulunma veya Ceza Verme :  VI </vt:lpstr>
      <vt:lpstr>Slayt 8</vt:lpstr>
      <vt:lpstr>  İşkence, İnsanlık Dışı ve Onur Kırıcı Muamelede Bulunma veya Ceza Verme :  VIII </vt:lpstr>
      <vt:lpstr>İşkence, İnsanlık Dışı ve Onur Kırıcı Muamelede Bulunma veya Ceza Verme :  IX</vt:lpstr>
      <vt:lpstr>İşkence, İnsanlık Dışı ve Onur Kırıcı Muamelede Bulunma veya Ceza Verme :  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Lenovo</dc:creator>
  <cp:lastModifiedBy>Lenovo</cp:lastModifiedBy>
  <cp:revision>3</cp:revision>
  <dcterms:created xsi:type="dcterms:W3CDTF">2020-10-07T09:53:23Z</dcterms:created>
  <dcterms:modified xsi:type="dcterms:W3CDTF">2020-10-07T12:39:52Z</dcterms:modified>
</cp:coreProperties>
</file>